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0" r:id="rId1"/>
  </p:sldMasterIdLst>
  <p:notesMasterIdLst>
    <p:notesMasterId r:id="rId20"/>
  </p:notesMasterIdLst>
  <p:sldIdLst>
    <p:sldId id="294" r:id="rId2"/>
    <p:sldId id="340" r:id="rId3"/>
    <p:sldId id="343" r:id="rId4"/>
    <p:sldId id="341" r:id="rId5"/>
    <p:sldId id="336" r:id="rId6"/>
    <p:sldId id="308" r:id="rId7"/>
    <p:sldId id="346" r:id="rId8"/>
    <p:sldId id="348" r:id="rId9"/>
    <p:sldId id="349" r:id="rId10"/>
    <p:sldId id="355" r:id="rId11"/>
    <p:sldId id="351" r:id="rId12"/>
    <p:sldId id="352" r:id="rId13"/>
    <p:sldId id="350" r:id="rId14"/>
    <p:sldId id="347" r:id="rId15"/>
    <p:sldId id="354" r:id="rId16"/>
    <p:sldId id="345" r:id="rId17"/>
    <p:sldId id="356" r:id="rId18"/>
    <p:sldId id="315"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346" y="6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A04CE1-9648-4987-8E63-B6531C04163B}" type="datetimeFigureOut">
              <a:rPr lang="en-US" smtClean="0"/>
              <a:t>8/19/2019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D9F1B4-0554-4C8B-8354-EEA1A65410AF}" type="slidenum">
              <a:rPr lang="en-US" smtClean="0"/>
              <a:t>‹#›</a:t>
            </a:fld>
            <a:endParaRPr lang="en-US"/>
          </a:p>
        </p:txBody>
      </p:sp>
    </p:spTree>
    <p:extLst>
      <p:ext uri="{BB962C8B-B14F-4D97-AF65-F5344CB8AC3E}">
        <p14:creationId xmlns:p14="http://schemas.microsoft.com/office/powerpoint/2010/main" val="340127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a:t>
            </a:fld>
            <a:endParaRPr lang="en-US"/>
          </a:p>
        </p:txBody>
      </p:sp>
    </p:spTree>
    <p:extLst>
      <p:ext uri="{BB962C8B-B14F-4D97-AF65-F5344CB8AC3E}">
        <p14:creationId xmlns:p14="http://schemas.microsoft.com/office/powerpoint/2010/main" val="1616118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10</a:t>
            </a:fld>
            <a:endParaRPr lang="en-US"/>
          </a:p>
        </p:txBody>
      </p:sp>
    </p:spTree>
    <p:extLst>
      <p:ext uri="{BB962C8B-B14F-4D97-AF65-F5344CB8AC3E}">
        <p14:creationId xmlns:p14="http://schemas.microsoft.com/office/powerpoint/2010/main" val="203228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11</a:t>
            </a:fld>
            <a:endParaRPr lang="en-US"/>
          </a:p>
        </p:txBody>
      </p:sp>
    </p:spTree>
    <p:extLst>
      <p:ext uri="{BB962C8B-B14F-4D97-AF65-F5344CB8AC3E}">
        <p14:creationId xmlns:p14="http://schemas.microsoft.com/office/powerpoint/2010/main" val="136431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12</a:t>
            </a:fld>
            <a:endParaRPr lang="en-US"/>
          </a:p>
        </p:txBody>
      </p:sp>
    </p:spTree>
    <p:extLst>
      <p:ext uri="{BB962C8B-B14F-4D97-AF65-F5344CB8AC3E}">
        <p14:creationId xmlns:p14="http://schemas.microsoft.com/office/powerpoint/2010/main" val="421659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13</a:t>
            </a:fld>
            <a:endParaRPr lang="en-US"/>
          </a:p>
        </p:txBody>
      </p:sp>
    </p:spTree>
    <p:extLst>
      <p:ext uri="{BB962C8B-B14F-4D97-AF65-F5344CB8AC3E}">
        <p14:creationId xmlns:p14="http://schemas.microsoft.com/office/powerpoint/2010/main" val="104714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14</a:t>
            </a:fld>
            <a:endParaRPr lang="en-US"/>
          </a:p>
        </p:txBody>
      </p:sp>
    </p:spTree>
    <p:extLst>
      <p:ext uri="{BB962C8B-B14F-4D97-AF65-F5344CB8AC3E}">
        <p14:creationId xmlns:p14="http://schemas.microsoft.com/office/powerpoint/2010/main" val="320435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15</a:t>
            </a:fld>
            <a:endParaRPr lang="en-US"/>
          </a:p>
        </p:txBody>
      </p:sp>
    </p:spTree>
    <p:extLst>
      <p:ext uri="{BB962C8B-B14F-4D97-AF65-F5344CB8AC3E}">
        <p14:creationId xmlns:p14="http://schemas.microsoft.com/office/powerpoint/2010/main" val="176100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16</a:t>
            </a:fld>
            <a:endParaRPr lang="en-US"/>
          </a:p>
        </p:txBody>
      </p:sp>
    </p:spTree>
    <p:extLst>
      <p:ext uri="{BB962C8B-B14F-4D97-AF65-F5344CB8AC3E}">
        <p14:creationId xmlns:p14="http://schemas.microsoft.com/office/powerpoint/2010/main" val="225771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2</a:t>
            </a:fld>
            <a:endParaRPr lang="en-US"/>
          </a:p>
        </p:txBody>
      </p:sp>
    </p:spTree>
    <p:extLst>
      <p:ext uri="{BB962C8B-B14F-4D97-AF65-F5344CB8AC3E}">
        <p14:creationId xmlns:p14="http://schemas.microsoft.com/office/powerpoint/2010/main" val="392235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3</a:t>
            </a:fld>
            <a:endParaRPr lang="en-US"/>
          </a:p>
        </p:txBody>
      </p:sp>
    </p:spTree>
    <p:extLst>
      <p:ext uri="{BB962C8B-B14F-4D97-AF65-F5344CB8AC3E}">
        <p14:creationId xmlns:p14="http://schemas.microsoft.com/office/powerpoint/2010/main" val="333345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4</a:t>
            </a:fld>
            <a:endParaRPr lang="en-US"/>
          </a:p>
        </p:txBody>
      </p:sp>
    </p:spTree>
    <p:extLst>
      <p:ext uri="{BB962C8B-B14F-4D97-AF65-F5344CB8AC3E}">
        <p14:creationId xmlns:p14="http://schemas.microsoft.com/office/powerpoint/2010/main" val="68664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5</a:t>
            </a:fld>
            <a:endParaRPr lang="en-US"/>
          </a:p>
        </p:txBody>
      </p:sp>
    </p:spTree>
    <p:extLst>
      <p:ext uri="{BB962C8B-B14F-4D97-AF65-F5344CB8AC3E}">
        <p14:creationId xmlns:p14="http://schemas.microsoft.com/office/powerpoint/2010/main" val="80302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6</a:t>
            </a:fld>
            <a:endParaRPr lang="en-US"/>
          </a:p>
        </p:txBody>
      </p:sp>
    </p:spTree>
    <p:extLst>
      <p:ext uri="{BB962C8B-B14F-4D97-AF65-F5344CB8AC3E}">
        <p14:creationId xmlns:p14="http://schemas.microsoft.com/office/powerpoint/2010/main" val="141163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7</a:t>
            </a:fld>
            <a:endParaRPr lang="en-US"/>
          </a:p>
        </p:txBody>
      </p:sp>
    </p:spTree>
    <p:extLst>
      <p:ext uri="{BB962C8B-B14F-4D97-AF65-F5344CB8AC3E}">
        <p14:creationId xmlns:p14="http://schemas.microsoft.com/office/powerpoint/2010/main" val="32985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8</a:t>
            </a:fld>
            <a:endParaRPr lang="en-US"/>
          </a:p>
        </p:txBody>
      </p:sp>
    </p:spTree>
    <p:extLst>
      <p:ext uri="{BB962C8B-B14F-4D97-AF65-F5344CB8AC3E}">
        <p14:creationId xmlns:p14="http://schemas.microsoft.com/office/powerpoint/2010/main" val="350300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D9F1B4-0554-4C8B-8354-EEA1A65410AF}" type="slidenum">
              <a:rPr lang="en-US" smtClean="0"/>
              <a:t>9</a:t>
            </a:fld>
            <a:endParaRPr lang="en-US"/>
          </a:p>
        </p:txBody>
      </p:sp>
    </p:spTree>
    <p:extLst>
      <p:ext uri="{BB962C8B-B14F-4D97-AF65-F5344CB8AC3E}">
        <p14:creationId xmlns:p14="http://schemas.microsoft.com/office/powerpoint/2010/main" val="4043733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B4E8457-E30E-4316-8DC8-E5D118AA33CF}" type="datetime1">
              <a:rPr lang="en-US" smtClean="0"/>
              <a:t>8/19/2019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98FFECF-4EE5-455F-9C5E-C8F108ECCCA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74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A8FBDF-EF9B-458B-93CD-91E2E3B02566}"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FECF-4EE5-455F-9C5E-C8F108ECCCAB}" type="slidenum">
              <a:rPr lang="en-US" smtClean="0"/>
              <a:t>‹#›</a:t>
            </a:fld>
            <a:endParaRPr lang="en-US"/>
          </a:p>
        </p:txBody>
      </p:sp>
    </p:spTree>
    <p:extLst>
      <p:ext uri="{BB962C8B-B14F-4D97-AF65-F5344CB8AC3E}">
        <p14:creationId xmlns:p14="http://schemas.microsoft.com/office/powerpoint/2010/main" val="3150938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31490-5F82-4AD6-9F69-BF7D06C2BD0F}"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42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3FA8B1-A20E-438F-80EC-B30C43883331}"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23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108B6-AF23-416C-B0DB-F83D1034598B}"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spTree>
    <p:extLst>
      <p:ext uri="{BB962C8B-B14F-4D97-AF65-F5344CB8AC3E}">
        <p14:creationId xmlns:p14="http://schemas.microsoft.com/office/powerpoint/2010/main" val="87811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9A215-3E6E-4B8D-A653-6979D772B98E}"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68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C0639-07DA-4E62-AB25-E49B1D2986F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170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B48F1-8251-4348-AA6B-4E59CC2C2B0C}"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4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6F4AA-90F6-4540-9CAE-C8FDCF3B883E}"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87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F6248-9BDE-4A56-A90F-BC773B45BED0}"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spTree>
    <p:extLst>
      <p:ext uri="{BB962C8B-B14F-4D97-AF65-F5344CB8AC3E}">
        <p14:creationId xmlns:p14="http://schemas.microsoft.com/office/powerpoint/2010/main" val="374038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36CD5-11FF-4666-8434-76D241B17677}" type="datetime1">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FECF-4EE5-455F-9C5E-C8F108ECCCA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60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F06181-2611-4624-92AE-961BBA90B270}"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FECF-4EE5-455F-9C5E-C8F108ECCCAB}" type="slidenum">
              <a:rPr lang="en-US" smtClean="0"/>
              <a:t>‹#›</a:t>
            </a:fld>
            <a:endParaRPr lang="en-US"/>
          </a:p>
        </p:txBody>
      </p:sp>
    </p:spTree>
    <p:extLst>
      <p:ext uri="{BB962C8B-B14F-4D97-AF65-F5344CB8AC3E}">
        <p14:creationId xmlns:p14="http://schemas.microsoft.com/office/powerpoint/2010/main" val="396734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7519AA-901C-45FE-9544-732C13D789E9}" type="datetime1">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FFECF-4EE5-455F-9C5E-C8F108ECCCA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32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4809F7-EB85-467D-8557-DF19EC57295C}" type="datetime1">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FFECF-4EE5-455F-9C5E-C8F108ECCC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65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AA2CF-E3CB-43B8-9393-24A91B876789}" type="datetime1">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FFECF-4EE5-455F-9C5E-C8F108ECCCAB}" type="slidenum">
              <a:rPr lang="en-US" smtClean="0"/>
              <a:t>‹#›</a:t>
            </a:fld>
            <a:endParaRPr lang="en-US"/>
          </a:p>
        </p:txBody>
      </p:sp>
    </p:spTree>
    <p:extLst>
      <p:ext uri="{BB962C8B-B14F-4D97-AF65-F5344CB8AC3E}">
        <p14:creationId xmlns:p14="http://schemas.microsoft.com/office/powerpoint/2010/main" val="211537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B23C0-8973-4A5B-A4BE-2264411D026C}" type="datetime1">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FECF-4EE5-455F-9C5E-C8F108ECCCA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43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C6112-5E06-4207-B1CA-A4DA02A5D34B}" type="datetime1">
              <a:rPr lang="en-US" smtClean="0"/>
              <a:t>8/19/2019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FFECF-4EE5-455F-9C5E-C8F108ECCCAB}" type="slidenum">
              <a:rPr lang="en-US" smtClean="0"/>
              <a:t>‹#›</a:t>
            </a:fld>
            <a:endParaRPr lang="en-US"/>
          </a:p>
        </p:txBody>
      </p:sp>
    </p:spTree>
    <p:extLst>
      <p:ext uri="{BB962C8B-B14F-4D97-AF65-F5344CB8AC3E}">
        <p14:creationId xmlns:p14="http://schemas.microsoft.com/office/powerpoint/2010/main" val="358867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E14323-EE68-4D23-8434-F345299D33BB}" type="datetime1">
              <a:rPr lang="en-US" smtClean="0"/>
              <a:t>8/19/2019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8FFECF-4EE5-455F-9C5E-C8F108ECCCAB}" type="slidenum">
              <a:rPr lang="en-US" smtClean="0"/>
              <a:t>‹#›</a:t>
            </a:fld>
            <a:endParaRPr lang="en-US"/>
          </a:p>
        </p:txBody>
      </p:sp>
    </p:spTree>
    <p:extLst>
      <p:ext uri="{BB962C8B-B14F-4D97-AF65-F5344CB8AC3E}">
        <p14:creationId xmlns:p14="http://schemas.microsoft.com/office/powerpoint/2010/main" val="354290594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balsonfaix.com/" TargetMode="External"/><Relationship Id="rId4" Type="http://schemas.openxmlformats.org/officeDocument/2006/relationships/hyperlink" Target="mailto:Darla@balsonfaix.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darla@balsonfai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08C5-6D4C-4A5B-9C38-8C3F2FF5DFF1}"/>
              </a:ext>
            </a:extLst>
          </p:cNvPr>
          <p:cNvSpPr>
            <a:spLocks noGrp="1"/>
          </p:cNvSpPr>
          <p:nvPr>
            <p:ph type="ctrTitle"/>
          </p:nvPr>
        </p:nvSpPr>
        <p:spPr>
          <a:xfrm>
            <a:off x="391886" y="1426866"/>
            <a:ext cx="11363234" cy="1925553"/>
          </a:xfrm>
        </p:spPr>
        <p:txBody>
          <a:bodyPr>
            <a:noAutofit/>
          </a:bodyPr>
          <a:lstStyle/>
          <a:p>
            <a:r>
              <a:rPr lang="en-US" sz="6600" b="1" dirty="0">
                <a:latin typeface="Arabic Typesetting" panose="03020402040406030203" pitchFamily="66" charset="-78"/>
                <a:cs typeface="Arabic Typesetting" panose="03020402040406030203" pitchFamily="66" charset="-78"/>
              </a:rPr>
              <a:t>  </a:t>
            </a:r>
            <a:br>
              <a:rPr lang="en-US" sz="6600" b="1" dirty="0">
                <a:latin typeface="Arabic Typesetting" panose="03020402040406030203" pitchFamily="66" charset="-78"/>
                <a:cs typeface="Arabic Typesetting" panose="03020402040406030203" pitchFamily="66" charset="-78"/>
              </a:rPr>
            </a:br>
            <a:r>
              <a:rPr lang="en-US" sz="6600" b="1" dirty="0">
                <a:latin typeface="Arabic Typesetting" panose="03020402040406030203" pitchFamily="66" charset="-78"/>
                <a:cs typeface="Arabic Typesetting" panose="03020402040406030203" pitchFamily="66" charset="-78"/>
              </a:rPr>
              <a:t>Unique Assets:  Practical Tips and Case Studies for Planning and Administration</a:t>
            </a:r>
          </a:p>
        </p:txBody>
      </p:sp>
      <p:sp>
        <p:nvSpPr>
          <p:cNvPr id="6" name="Subtitle 5">
            <a:extLst>
              <a:ext uri="{FF2B5EF4-FFF2-40B4-BE49-F238E27FC236}">
                <a16:creationId xmlns:a16="http://schemas.microsoft.com/office/drawing/2014/main" id="{2E8FBED2-969E-423D-B8CC-79EAB7637665}"/>
              </a:ext>
            </a:extLst>
          </p:cNvPr>
          <p:cNvSpPr>
            <a:spLocks noGrp="1"/>
          </p:cNvSpPr>
          <p:nvPr>
            <p:ph type="subTitle" idx="1"/>
          </p:nvPr>
        </p:nvSpPr>
        <p:spPr>
          <a:xfrm>
            <a:off x="1076960" y="5557251"/>
            <a:ext cx="10678160" cy="936214"/>
          </a:xfrm>
        </p:spPr>
        <p:txBody>
          <a:bodyPr/>
          <a:lstStyle/>
          <a:p>
            <a:endParaRPr lang="en-US" dirty="0"/>
          </a:p>
          <a:p>
            <a:endParaRPr lang="en-US" dirty="0"/>
          </a:p>
        </p:txBody>
      </p:sp>
      <p:pic>
        <p:nvPicPr>
          <p:cNvPr id="1026" name="Picture 2" descr="Balson &amp; Faix, LLP">
            <a:extLst>
              <a:ext uri="{FF2B5EF4-FFF2-40B4-BE49-F238E27FC236}">
                <a16:creationId xmlns:a16="http://schemas.microsoft.com/office/drawing/2014/main" id="{DE3DAAAB-68C0-4BAF-B595-56309724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012" y="3829016"/>
            <a:ext cx="6372981" cy="1348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6560" y="5629131"/>
            <a:ext cx="9428480" cy="646331"/>
          </a:xfrm>
          <a:prstGeom prst="rect">
            <a:avLst/>
          </a:prstGeom>
          <a:noFill/>
          <a:ln>
            <a:solidFill>
              <a:schemeClr val="accent4"/>
            </a:solidFill>
          </a:ln>
        </p:spPr>
        <p:txBody>
          <a:bodyPr wrap="square" rtlCol="0">
            <a:spAutoFit/>
          </a:bodyPr>
          <a:lstStyle/>
          <a:p>
            <a:r>
              <a:rPr lang="en-US" b="1" dirty="0"/>
              <a:t>Darla L. Daniel, Special Counsel						</a:t>
            </a:r>
            <a:r>
              <a:rPr lang="en-US" b="1" dirty="0">
                <a:hlinkClick r:id="rId4">
                  <a:extLst>
                    <a:ext uri="{A12FA001-AC4F-418D-AE19-62706E023703}">
                      <ahyp:hlinkClr xmlns:ahyp="http://schemas.microsoft.com/office/drawing/2018/hyperlinkcolor" val="tx"/>
                    </a:ext>
                  </a:extLst>
                </a:hlinkClick>
              </a:rPr>
              <a:t>Darla@balsonfaix.com</a:t>
            </a:r>
            <a:r>
              <a:rPr lang="en-US" b="1" dirty="0"/>
              <a:t>, 720-974-6332</a:t>
            </a:r>
          </a:p>
          <a:p>
            <a:r>
              <a:rPr lang="en-US" b="1" dirty="0"/>
              <a:t>7400 E. Caley Ave, Suite 300, Centennial, CO  80111   	</a:t>
            </a:r>
            <a:r>
              <a:rPr lang="en-US" b="1" dirty="0">
                <a:hlinkClick r:id="rId5">
                  <a:extLst>
                    <a:ext uri="{A12FA001-AC4F-418D-AE19-62706E023703}">
                      <ahyp:hlinkClr xmlns:ahyp="http://schemas.microsoft.com/office/drawing/2018/hyperlinkcolor" val="tx"/>
                    </a:ext>
                  </a:extLst>
                </a:hlinkClick>
              </a:rPr>
              <a:t>www.BalsonFaix.com</a:t>
            </a:r>
            <a:r>
              <a:rPr lang="en-US" b="1" dirty="0"/>
              <a:t>  720-974-6350  </a:t>
            </a:r>
          </a:p>
        </p:txBody>
      </p:sp>
      <p:sp>
        <p:nvSpPr>
          <p:cNvPr id="14" name="Slide Number Placeholder 13"/>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117215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A.  OIL AND GAS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marL="0" indent="0">
              <a:buClr>
                <a:schemeClr val="accent4"/>
              </a:buClr>
              <a:buNone/>
            </a:pPr>
            <a:r>
              <a:rPr lang="en-US" kern="500" dirty="0">
                <a:latin typeface="Arabic Typesetting" panose="03020402040406030203" pitchFamily="66" charset="-78"/>
                <a:cs typeface="Arabic Typesetting" panose="03020402040406030203" pitchFamily="66" charset="-78"/>
              </a:rPr>
              <a:t>If a client wants or needs continued management of mineral interests, educate him/her on the available choices, and choose the manager very carefully. </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Delegated Trust.  In a delegation, the trustee must oversee the manager’s activity, and has umbrella liability if the trustee does not use reasonable care in selecting the agent, setting the scope of the delegation, and conducting periodic reviews. C.R.S. § 15-5-807.</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Directed Trust.  In a directed trust, the settlor bifurcates trustee duties and powers in the trust instrument.  The “trust director” manages the minerals, and the “directed trustee” has no duty to monitor or supervise the trust director’s performance.  Exculpation language is normally included.  C.R.S. § 15-16-801, </a:t>
            </a:r>
            <a:r>
              <a:rPr lang="en-US" sz="2400" i="1" kern="500" dirty="0">
                <a:latin typeface="Arabic Typesetting" panose="03020402040406030203" pitchFamily="66" charset="-78"/>
                <a:cs typeface="Arabic Typesetting" panose="03020402040406030203" pitchFamily="66" charset="-78"/>
              </a:rPr>
              <a:t>et seq.</a:t>
            </a:r>
            <a:endParaRPr lang="en-US" sz="2400" kern="500" dirty="0">
              <a:latin typeface="Arabic Typesetting" panose="03020402040406030203" pitchFamily="66" charset="-78"/>
              <a:cs typeface="Arabic Typesetting" panose="03020402040406030203" pitchFamily="66" charset="-78"/>
            </a:endParaRPr>
          </a:p>
          <a:p>
            <a:pPr lvl="2">
              <a:buClr>
                <a:schemeClr val="accent4"/>
              </a:buClr>
              <a:buFont typeface="Arabic Typesetting" panose="03020402040406030203" pitchFamily="66" charset="-78"/>
              <a:buChar char="•"/>
            </a:pPr>
            <a:r>
              <a:rPr lang="en-US" sz="2200" dirty="0">
                <a:latin typeface="Arabic Typesetting" panose="03020402040406030203" pitchFamily="66" charset="-78"/>
                <a:cs typeface="Arabic Typesetting" panose="03020402040406030203" pitchFamily="66" charset="-78"/>
              </a:rPr>
              <a:t>For helpful comments and sample language, see Appendix B:  </a:t>
            </a:r>
            <a:r>
              <a:rPr lang="en-US" sz="2200" i="1" dirty="0">
                <a:latin typeface="Arabic Typesetting" panose="03020402040406030203" pitchFamily="66" charset="-78"/>
                <a:cs typeface="Arabic Typesetting" panose="03020402040406030203" pitchFamily="66" charset="-78"/>
              </a:rPr>
              <a:t>Planning with Directed Trusts</a:t>
            </a:r>
            <a:r>
              <a:rPr lang="en-US" sz="2200" dirty="0">
                <a:latin typeface="Arabic Typesetting" panose="03020402040406030203" pitchFamily="66" charset="-78"/>
                <a:cs typeface="Arabic Typesetting" panose="03020402040406030203" pitchFamily="66" charset="-78"/>
              </a:rPr>
              <a:t>, Jeffrey B. Kadavy, presentation to Women’s Estate Planning Council (March 14, 2019).</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 LLC.  The manager of the LLC is responsible for managing the mineral interests. </a:t>
            </a:r>
          </a:p>
          <a:p>
            <a:pPr marL="0" indent="0">
              <a:buClr>
                <a:schemeClr val="accent4"/>
              </a:buClr>
              <a:buNone/>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10</a:t>
            </a:fld>
            <a:endParaRPr lang="en-US"/>
          </a:p>
        </p:txBody>
      </p:sp>
    </p:spTree>
    <p:extLst>
      <p:ext uri="{BB962C8B-B14F-4D97-AF65-F5344CB8AC3E}">
        <p14:creationId xmlns:p14="http://schemas.microsoft.com/office/powerpoint/2010/main" val="15009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B.  REAL ESTATE INVESTORS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What type of real property does the client own? </a:t>
            </a:r>
          </a:p>
          <a:p>
            <a:pPr lvl="1">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Raw land</a:t>
            </a:r>
          </a:p>
          <a:p>
            <a:pPr lvl="1">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Vacation home/cabin/condo</a:t>
            </a:r>
          </a:p>
          <a:p>
            <a:pPr lvl="1">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Residential rental properties</a:t>
            </a:r>
          </a:p>
          <a:p>
            <a:pPr lvl="1">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Commercial rental properties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Do the real property interests constitute a large part of the client’s overall assets?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Is there mortgage debt?</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Has the client built up a sufficient cash reserve to cover mortgage payments, property taxes, and unexpected expenses?  Do the properties generate enough positive cash flow for a successor to cover these?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Does the client expect the properties to be retained after his/her death?</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Do the properties require active management by the client?  </a:t>
            </a:r>
            <a:r>
              <a:rPr lang="en-US" sz="2400" kern="500" dirty="0">
                <a:latin typeface="Arabic Typesetting" panose="03020402040406030203" pitchFamily="66" charset="-78"/>
                <a:cs typeface="Arabic Typesetting" panose="03020402040406030203" pitchFamily="66" charset="-78"/>
              </a:rPr>
              <a:t>If yes, who can step into the client’s shoes?</a:t>
            </a: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11</a:t>
            </a:fld>
            <a:endParaRPr lang="en-US"/>
          </a:p>
        </p:txBody>
      </p:sp>
    </p:spTree>
    <p:extLst>
      <p:ext uri="{BB962C8B-B14F-4D97-AF65-F5344CB8AC3E}">
        <p14:creationId xmlns:p14="http://schemas.microsoft.com/office/powerpoint/2010/main" val="423782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B.  REAL ESTATE INVESTORS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marL="0" indent="0">
              <a:buClr>
                <a:schemeClr val="accent4"/>
              </a:buClr>
              <a:buNone/>
            </a:pPr>
            <a:r>
              <a:rPr lang="en-US" sz="2300" b="1" kern="500" dirty="0">
                <a:latin typeface="Arabic Typesetting" panose="03020402040406030203" pitchFamily="66" charset="-78"/>
                <a:cs typeface="Arabic Typesetting" panose="03020402040406030203" pitchFamily="66" charset="-78"/>
              </a:rPr>
              <a:t>Case Study 3:   Family Vacation Condo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Margaret owned a condominium in Vail.  When she died, she left her estate, including the condo, in equal shares to her 3 children, in descendant’s trusts, with each child as trustee of his/her own trust.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Her estate plan did not address the management or usage of the condo after her death.  This became a point of contention among the siblings after Margaret died.  </a:t>
            </a:r>
          </a:p>
          <a:p>
            <a:pPr lvl="1">
              <a:buClr>
                <a:schemeClr val="accent4"/>
              </a:buClr>
            </a:pPr>
            <a:r>
              <a:rPr lang="en-US" sz="2400" dirty="0">
                <a:latin typeface="Arabic Typesetting" panose="03020402040406030203" pitchFamily="66" charset="-78"/>
                <a:cs typeface="Arabic Typesetting" panose="03020402040406030203" pitchFamily="66" charset="-78"/>
              </a:rPr>
              <a:t>The siblings, as trustees, decided to form an LLC to hold the condo, with each child’s trust being a 1/3 member. </a:t>
            </a:r>
          </a:p>
          <a:p>
            <a:pPr lvl="1">
              <a:buClr>
                <a:schemeClr val="accent4"/>
              </a:buClr>
            </a:pPr>
            <a:r>
              <a:rPr lang="en-US" sz="2400" dirty="0">
                <a:latin typeface="Arabic Typesetting" panose="03020402040406030203" pitchFamily="66" charset="-78"/>
                <a:cs typeface="Arabic Typesetting" panose="03020402040406030203" pitchFamily="66" charset="-78"/>
              </a:rPr>
              <a:t>Operating agreement covered the management of the LLC generally, with restrictions on transfer.</a:t>
            </a:r>
          </a:p>
          <a:p>
            <a:pPr lvl="1">
              <a:buClr>
                <a:schemeClr val="accent4"/>
              </a:buClr>
            </a:pPr>
            <a:r>
              <a:rPr lang="en-US" sz="2400" dirty="0">
                <a:latin typeface="Arabic Typesetting" panose="03020402040406030203" pitchFamily="66" charset="-78"/>
                <a:cs typeface="Arabic Typesetting" panose="03020402040406030203" pitchFamily="66" charset="-78"/>
              </a:rPr>
              <a:t>Usage issues were addressed in a separate Schedule B side agreement between all members.  This allowed the members to update and revise their agreement as to public rental vs. personal usage from time to time, without having to amend the entire operating agreement.   See Appendix C.</a:t>
            </a: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12</a:t>
            </a:fld>
            <a:endParaRPr lang="en-US"/>
          </a:p>
        </p:txBody>
      </p:sp>
    </p:spTree>
    <p:extLst>
      <p:ext uri="{BB962C8B-B14F-4D97-AF65-F5344CB8AC3E}">
        <p14:creationId xmlns:p14="http://schemas.microsoft.com/office/powerpoint/2010/main" val="234059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B.  REAL ESTATE INVESTORS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marL="0" indent="0">
              <a:buClr>
                <a:schemeClr val="accent4"/>
              </a:buClr>
              <a:buNone/>
            </a:pPr>
            <a:r>
              <a:rPr lang="en-US" sz="2300" b="1" kern="500" dirty="0">
                <a:latin typeface="Arabic Typesetting" panose="03020402040406030203" pitchFamily="66" charset="-78"/>
                <a:cs typeface="Arabic Typesetting" panose="03020402040406030203" pitchFamily="66" charset="-78"/>
              </a:rPr>
              <a:t>Case Study 4:   Steve the Do-It-Yourself Property Manager</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Steve (known as “the Greek” to his many friends) acquired three commercial properties and two residences during his lifetime.  The commercial properties were rented to tenants (a restaurant and other businesses), and Steve, as a hands-on, gregarious fellow, enjoyed managing them himself.  He hated the thought of paying a property manager.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At Steve’s death, he was supporting his second wife, </a:t>
            </a:r>
            <a:r>
              <a:rPr lang="en-US" kern="500" dirty="0" err="1">
                <a:latin typeface="Arabic Typesetting" panose="03020402040406030203" pitchFamily="66" charset="-78"/>
                <a:cs typeface="Arabic Typesetting" panose="03020402040406030203" pitchFamily="66" charset="-78"/>
              </a:rPr>
              <a:t>Barbi</a:t>
            </a:r>
            <a:r>
              <a:rPr lang="en-US" kern="500" dirty="0">
                <a:latin typeface="Arabic Typesetting" panose="03020402040406030203" pitchFamily="66" charset="-78"/>
                <a:cs typeface="Arabic Typesetting" panose="03020402040406030203" pitchFamily="66" charset="-78"/>
              </a:rPr>
              <a:t>, with a monthly stipend of $3000, and his daughter from his first marriage, Lola, with a monthly stipend of $1500, both of which he covered using revenue generated by the rental properties. Two of the commercial properties were heavily mortgaged with high property taxes.  Steve left less than $75000 in a bank account as a reserve.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Steve named a local bank as personal representative, because he felt neither </a:t>
            </a:r>
            <a:r>
              <a:rPr lang="en-US" kern="500" dirty="0" err="1">
                <a:latin typeface="Arabic Typesetting" panose="03020402040406030203" pitchFamily="66" charset="-78"/>
                <a:cs typeface="Arabic Typesetting" panose="03020402040406030203" pitchFamily="66" charset="-78"/>
              </a:rPr>
              <a:t>Barbi</a:t>
            </a:r>
            <a:r>
              <a:rPr lang="en-US" kern="500" dirty="0">
                <a:latin typeface="Arabic Typesetting" panose="03020402040406030203" pitchFamily="66" charset="-78"/>
                <a:cs typeface="Arabic Typesetting" panose="03020402040406030203" pitchFamily="66" charset="-78"/>
              </a:rPr>
              <a:t> nor Lola were up to the job, and because they did not get along.  Soon after his death, the restaurant’s roof developed leaks, and the restaurant owner refused to pay rent until it was fixed.  </a:t>
            </a:r>
          </a:p>
          <a:p>
            <a:pPr marL="0" indent="0">
              <a:buClr>
                <a:schemeClr val="accent4"/>
              </a:buClr>
              <a:buNone/>
            </a:pPr>
            <a:r>
              <a:rPr lang="en-US" kern="500" dirty="0">
                <a:latin typeface="Arabic Typesetting" panose="03020402040406030203" pitchFamily="66" charset="-78"/>
                <a:cs typeface="Arabic Typesetting" panose="03020402040406030203" pitchFamily="66" charset="-78"/>
              </a:rPr>
              <a:t>What do you think happened? </a:t>
            </a: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13</a:t>
            </a:fld>
            <a:endParaRPr lang="en-US"/>
          </a:p>
        </p:txBody>
      </p:sp>
    </p:spTree>
    <p:extLst>
      <p:ext uri="{BB962C8B-B14F-4D97-AF65-F5344CB8AC3E}">
        <p14:creationId xmlns:p14="http://schemas.microsoft.com/office/powerpoint/2010/main" val="33984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C. FARM AND RANCH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874208" y="1356527"/>
            <a:ext cx="10439252" cy="4891873"/>
          </a:xfrm>
        </p:spPr>
        <p:txBody>
          <a:bodyPr>
            <a:noAutofit/>
          </a:bodyPr>
          <a:lstStyle/>
          <a:p>
            <a:pPr marL="0" indent="0">
              <a:buClr>
                <a:schemeClr val="accent4"/>
              </a:buClr>
              <a:buNone/>
            </a:pPr>
            <a:r>
              <a:rPr lang="en-US" sz="2200" dirty="0">
                <a:latin typeface="Arabic Typesetting" panose="03020402040406030203" pitchFamily="66" charset="-78"/>
                <a:cs typeface="Arabic Typesetting" panose="03020402040406030203" pitchFamily="66" charset="-78"/>
              </a:rPr>
              <a:t>Most commonly, the client wants a child or other family member to be able to continue managing the farm/ranch. </a:t>
            </a:r>
          </a:p>
          <a:p>
            <a:pPr marL="0" indent="0">
              <a:buClr>
                <a:schemeClr val="accent4"/>
              </a:buClr>
              <a:buNone/>
            </a:pPr>
            <a:r>
              <a:rPr lang="en-US" sz="2200" dirty="0">
                <a:latin typeface="Arabic Typesetting" panose="03020402040406030203" pitchFamily="66" charset="-78"/>
                <a:cs typeface="Arabic Typesetting" panose="03020402040406030203" pitchFamily="66" charset="-78"/>
              </a:rPr>
              <a:t>1.  Consider:  Is there a “Farming Child” (FC) who is truly invested in managing the farm?  Is the Farming Child likely to be successful in continuing the business at client’s death?  What challenges will FC face? </a:t>
            </a:r>
          </a:p>
          <a:p>
            <a:pPr marL="0" indent="0">
              <a:buClr>
                <a:schemeClr val="accent4"/>
              </a:buClr>
              <a:buNone/>
            </a:pPr>
            <a:r>
              <a:rPr lang="en-US" sz="2200" dirty="0">
                <a:latin typeface="Arabic Typesetting" panose="03020402040406030203" pitchFamily="66" charset="-78"/>
                <a:cs typeface="Arabic Typesetting" panose="03020402040406030203" pitchFamily="66" charset="-78"/>
              </a:rPr>
              <a:t>2.  Are there other assets to leave the Non-Farming Children (NFC), or not?  Does the client want to treat all children equally, or not?  Is life insurance an option?  Planning to accommodate needs and expectations of both the FC and the NFC, if at all possible, is best.</a:t>
            </a:r>
          </a:p>
          <a:p>
            <a:pPr marL="0" indent="0">
              <a:buClr>
                <a:schemeClr val="accent4"/>
              </a:buClr>
              <a:buNone/>
            </a:pPr>
            <a:r>
              <a:rPr lang="en-US" sz="2200" kern="500" dirty="0">
                <a:latin typeface="Arabic Typesetting" panose="03020402040406030203" pitchFamily="66" charset="-78"/>
                <a:cs typeface="Arabic Typesetting" panose="03020402040406030203" pitchFamily="66" charset="-78"/>
              </a:rPr>
              <a:t>3.  Pay attention to cash flow and particularly farm debt.  Ask about the farm’s working capital needs, long-term and operating debt load, resources the client has to manage lean years, etc.  The level of debt can limit the choices for succession planning.</a:t>
            </a:r>
          </a:p>
          <a:p>
            <a:pPr marL="0" indent="0">
              <a:buClr>
                <a:schemeClr val="accent4"/>
              </a:buClr>
              <a:buNone/>
            </a:pPr>
            <a:r>
              <a:rPr lang="en-US" sz="2200" dirty="0">
                <a:latin typeface="Arabic Typesetting" panose="03020402040406030203" pitchFamily="66" charset="-78"/>
                <a:cs typeface="Arabic Typesetting" panose="03020402040406030203" pitchFamily="66" charset="-78"/>
              </a:rPr>
              <a:t>	Drill down:  How would all of this change if the client is no longer in the picture?  Is the FC going to be able to manage the debt load and stay afloat, and eventually be able to buy out Non-Farming Children?  </a:t>
            </a:r>
          </a:p>
          <a:p>
            <a:pPr marL="0" indent="0">
              <a:buClr>
                <a:schemeClr val="accent4"/>
              </a:buClr>
              <a:buNone/>
            </a:pPr>
            <a:r>
              <a:rPr lang="en-US" sz="2200" dirty="0">
                <a:latin typeface="Arabic Typesetting" panose="03020402040406030203" pitchFamily="66" charset="-78"/>
                <a:cs typeface="Arabic Typesetting" panose="03020402040406030203" pitchFamily="66" charset="-78"/>
              </a:rPr>
              <a:t>	If possible, visit the farm/ranch – take a tour and have the client show you the operation.  </a:t>
            </a: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14</a:t>
            </a:fld>
            <a:endParaRPr lang="en-US"/>
          </a:p>
        </p:txBody>
      </p:sp>
    </p:spTree>
    <p:extLst>
      <p:ext uri="{BB962C8B-B14F-4D97-AF65-F5344CB8AC3E}">
        <p14:creationId xmlns:p14="http://schemas.microsoft.com/office/powerpoint/2010/main" val="110702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C. FARM AND RANCH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874208" y="1356527"/>
            <a:ext cx="10439252" cy="4891873"/>
          </a:xfrm>
        </p:spPr>
        <p:txBody>
          <a:bodyPr>
            <a:noAutofit/>
          </a:bodyPr>
          <a:lstStyle/>
          <a:p>
            <a:pPr marL="0" indent="0">
              <a:buClr>
                <a:schemeClr val="accent4"/>
              </a:buClr>
              <a:buNone/>
            </a:pPr>
            <a:r>
              <a:rPr lang="en-US" dirty="0">
                <a:latin typeface="Arabic Typesetting" panose="03020402040406030203" pitchFamily="66" charset="-78"/>
                <a:cs typeface="Arabic Typesetting" panose="03020402040406030203" pitchFamily="66" charset="-78"/>
              </a:rPr>
              <a:t>4.  Other Important Considerations</a:t>
            </a:r>
          </a:p>
          <a:p>
            <a:pPr marL="457200" lvl="1" indent="0">
              <a:buClr>
                <a:schemeClr val="accent4"/>
              </a:buClr>
              <a:buNone/>
            </a:pPr>
            <a:r>
              <a:rPr lang="en-US" sz="2400" dirty="0">
                <a:latin typeface="Arabic Typesetting" panose="03020402040406030203" pitchFamily="66" charset="-78"/>
                <a:cs typeface="Arabic Typesetting" panose="03020402040406030203" pitchFamily="66" charset="-78"/>
              </a:rPr>
              <a:t>Consider existing family “dysfunction”:  The structure should take this into account.  Will the disposition work even if siblings do not get along?</a:t>
            </a:r>
          </a:p>
          <a:p>
            <a:pPr marL="457200" lvl="1" indent="0">
              <a:buClr>
                <a:schemeClr val="accent4"/>
              </a:buClr>
              <a:buNone/>
            </a:pPr>
            <a:r>
              <a:rPr lang="en-US" sz="2400" dirty="0">
                <a:latin typeface="Arabic Typesetting" panose="03020402040406030203" pitchFamily="66" charset="-78"/>
                <a:cs typeface="Arabic Typesetting" panose="03020402040406030203" pitchFamily="66" charset="-78"/>
              </a:rPr>
              <a:t>Tax Considerations.  Is federal estate tax a concern?  </a:t>
            </a:r>
          </a:p>
          <a:p>
            <a:pPr lvl="2">
              <a:buClr>
                <a:schemeClr val="accent4"/>
              </a:buClr>
              <a:buFont typeface="Arabic Typesetting" panose="03020402040406030203" pitchFamily="66" charset="-78"/>
              <a:buChar char="•"/>
            </a:pPr>
            <a:r>
              <a:rPr lang="en-US" sz="2400" dirty="0">
                <a:latin typeface="Arabic Typesetting" panose="03020402040406030203" pitchFamily="66" charset="-78"/>
                <a:cs typeface="Arabic Typesetting" panose="03020402040406030203" pitchFamily="66" charset="-78"/>
              </a:rPr>
              <a:t>Is special use valuation planning needed?  IRC § 2032A allows farmers and ranchers to value property according to its actual use, as opposed to its highest and best use.  This requires advance planning and consultation with a special-use valuation expert.  See Chapter 41 of the Orange Book Handbook, Donald H. Kelley (CLE in Colorado, Inc., 7</a:t>
            </a:r>
            <a:r>
              <a:rPr lang="en-US" sz="2400" baseline="30000" dirty="0">
                <a:latin typeface="Arabic Typesetting" panose="03020402040406030203" pitchFamily="66" charset="-78"/>
                <a:cs typeface="Arabic Typesetting" panose="03020402040406030203" pitchFamily="66" charset="-78"/>
              </a:rPr>
              <a:t>th</a:t>
            </a:r>
            <a:r>
              <a:rPr lang="en-US" sz="2400" dirty="0">
                <a:latin typeface="Arabic Typesetting" panose="03020402040406030203" pitchFamily="66" charset="-78"/>
                <a:cs typeface="Arabic Typesetting" panose="03020402040406030203" pitchFamily="66" charset="-78"/>
              </a:rPr>
              <a:t> ed. 2019).</a:t>
            </a:r>
          </a:p>
          <a:p>
            <a:pPr lvl="2">
              <a:buClr>
                <a:schemeClr val="accent4"/>
              </a:buClr>
              <a:buFont typeface="Arabic Typesetting" panose="03020402040406030203" pitchFamily="66" charset="-78"/>
              <a:buChar char="•"/>
            </a:pPr>
            <a:r>
              <a:rPr lang="en-US" sz="2400" dirty="0">
                <a:latin typeface="Arabic Typesetting" panose="03020402040406030203" pitchFamily="66" charset="-78"/>
                <a:cs typeface="Arabic Typesetting" panose="03020402040406030203" pitchFamily="66" charset="-78"/>
              </a:rPr>
              <a:t>Consider federal estate tax limits, asset protection, and income-tax basis planning issues when determining how to structure the estate plan, choice of entity, and how title to the farm should be held. </a:t>
            </a:r>
          </a:p>
          <a:p>
            <a:pPr lvl="2">
              <a:buClr>
                <a:schemeClr val="accent4"/>
              </a:buClr>
              <a:buFont typeface="Arabic Typesetting" panose="03020402040406030203" pitchFamily="66" charset="-78"/>
              <a:buChar char="•"/>
            </a:pPr>
            <a:endParaRPr lang="en-US" sz="2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15</a:t>
            </a:fld>
            <a:endParaRPr lang="en-US"/>
          </a:p>
        </p:txBody>
      </p:sp>
    </p:spTree>
    <p:extLst>
      <p:ext uri="{BB962C8B-B14F-4D97-AF65-F5344CB8AC3E}">
        <p14:creationId xmlns:p14="http://schemas.microsoft.com/office/powerpoint/2010/main" val="117564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C.  FARM AND RANCH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marL="0" indent="0">
              <a:buClr>
                <a:schemeClr val="accent4"/>
              </a:buClr>
              <a:buNone/>
            </a:pPr>
            <a:r>
              <a:rPr lang="en-US" sz="2600" dirty="0">
                <a:latin typeface="Arabic Typesetting" panose="03020402040406030203" pitchFamily="66" charset="-78"/>
                <a:cs typeface="Arabic Typesetting" panose="03020402040406030203" pitchFamily="66" charset="-78"/>
              </a:rPr>
              <a:t>Assuming there is at least one Farming Child (FC), there are few other assets to leave Non-Farming Children (NFC), and life insurance is not an option, what tool do you use, and how do you structure the estate plan?  Possibilities:</a:t>
            </a:r>
          </a:p>
          <a:p>
            <a:pPr lvl="1">
              <a:buClr>
                <a:schemeClr val="accent4"/>
              </a:buClr>
            </a:pPr>
            <a:r>
              <a:rPr lang="en-US" sz="2600" dirty="0">
                <a:latin typeface="Arabic Typesetting" panose="03020402040406030203" pitchFamily="66" charset="-78"/>
                <a:cs typeface="Arabic Typesetting" panose="03020402040406030203" pitchFamily="66" charset="-78"/>
              </a:rPr>
              <a:t>Lifetime transfer:  FC buys Dad out during life, or Dad gifts it to FC over time, during life.  </a:t>
            </a:r>
          </a:p>
          <a:p>
            <a:pPr lvl="1">
              <a:buClr>
                <a:schemeClr val="accent4"/>
              </a:buClr>
            </a:pPr>
            <a:r>
              <a:rPr lang="en-US" sz="2600" dirty="0">
                <a:latin typeface="Arabic Typesetting" panose="03020402040406030203" pitchFamily="66" charset="-78"/>
                <a:cs typeface="Arabic Typesetting" panose="03020402040406030203" pitchFamily="66" charset="-78"/>
              </a:rPr>
              <a:t>Will or Trust with unequal disposition:  Dad leaves farm to FC, other assets to NFC.</a:t>
            </a:r>
          </a:p>
          <a:p>
            <a:pPr lvl="1">
              <a:buClr>
                <a:schemeClr val="accent4"/>
              </a:buClr>
            </a:pPr>
            <a:r>
              <a:rPr lang="en-US" sz="2600" dirty="0">
                <a:latin typeface="Arabic Typesetting" panose="03020402040406030203" pitchFamily="66" charset="-78"/>
                <a:cs typeface="Arabic Typesetting" panose="03020402040406030203" pitchFamily="66" charset="-78"/>
              </a:rPr>
              <a:t>Trust with equal disposition:  Dad leaves farm to all children, in equal shares, in continuing trusts, and gives FC the right to lease the portions held by each of the NFCs’ trusts for a period of years.  When years are up, NFCs’ trusts may sell, but FC’s trust has first right to buy.  The intent:  give the FC enough time to build up enough reserves to buyout his/her siblings.  During the lease period, NFCs get lease payments, but FC makes all farm management decisions. See Appendix D for sample language (credit to Sandy Zisman and Jim Ingraham). </a:t>
            </a:r>
          </a:p>
          <a:p>
            <a:pPr marL="457200" lvl="1" indent="0">
              <a:buClr>
                <a:schemeClr val="accent4"/>
              </a:buClr>
              <a:buNone/>
            </a:pPr>
            <a:endParaRPr lang="en-US" sz="26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16</a:t>
            </a:fld>
            <a:endParaRPr lang="en-US"/>
          </a:p>
        </p:txBody>
      </p:sp>
    </p:spTree>
    <p:extLst>
      <p:ext uri="{BB962C8B-B14F-4D97-AF65-F5344CB8AC3E}">
        <p14:creationId xmlns:p14="http://schemas.microsoft.com/office/powerpoint/2010/main" val="170557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592853" y="359135"/>
            <a:ext cx="10972800" cy="967247"/>
          </a:xfrm>
        </p:spPr>
        <p:txBody>
          <a:bodyPr>
            <a:normAutofit/>
          </a:bodyPr>
          <a:lstStyle/>
          <a:p>
            <a:r>
              <a:rPr lang="en-US" sz="5400" b="1" cap="small" dirty="0">
                <a:latin typeface="Arabic Typesetting" panose="03020402040406030203" pitchFamily="66" charset="-78"/>
                <a:cs typeface="Arabic Typesetting" panose="03020402040406030203" pitchFamily="66" charset="-78"/>
              </a:rPr>
              <a:t>D. Closely-held Business interests</a:t>
            </a:r>
            <a:endParaRPr lang="en-US" sz="5400"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663191" y="1577591"/>
            <a:ext cx="10902462" cy="4793064"/>
          </a:xfrm>
        </p:spPr>
        <p:txBody>
          <a:bodyPr>
            <a:normAutofit fontScale="77500" lnSpcReduction="20000"/>
          </a:bodyPr>
          <a:lstStyle/>
          <a:p>
            <a:pPr marL="0" indent="0">
              <a:lnSpc>
                <a:spcPct val="107000"/>
              </a:lnSpc>
              <a:spcAft>
                <a:spcPts val="800"/>
              </a:spcAft>
              <a:buNone/>
            </a:pPr>
            <a:r>
              <a:rPr lang="en-US" sz="1900" b="1" dirty="0">
                <a:ea typeface="Calibri" panose="020F0502020204030204" pitchFamily="34" charset="0"/>
                <a:cs typeface="Arabic Typesetting" panose="03020402040406030203" pitchFamily="66" charset="-78"/>
              </a:rPr>
              <a:t>Case Study 5 – Jack and Sue </a:t>
            </a:r>
            <a:endParaRPr lang="en-US" sz="1900" dirty="0">
              <a:cs typeface="Arabic Typesetting" panose="03020402040406030203" pitchFamily="66" charset="-78"/>
            </a:endParaRPr>
          </a:p>
          <a:p>
            <a:r>
              <a:rPr lang="en-US" dirty="0">
                <a:cs typeface="Arabic Typesetting" panose="03020402040406030203" pitchFamily="66" charset="-78"/>
              </a:rPr>
              <a:t>You represent siblings Jack and Sue as co-trustees of Dad’s trust.  There are 5 other siblings.  Mom is deceased, and Dad recently died.  </a:t>
            </a:r>
          </a:p>
          <a:p>
            <a:r>
              <a:rPr lang="en-US" dirty="0">
                <a:cs typeface="Arabic Typesetting" panose="03020402040406030203" pitchFamily="66" charset="-78"/>
              </a:rPr>
              <a:t>Jack is the CEO of the closely-held family business, which is owned by Jack and his brother Jim, who have worked in the business their whole lives.   (They bought Dad out several years ago.)</a:t>
            </a:r>
          </a:p>
          <a:p>
            <a:r>
              <a:rPr lang="en-US" dirty="0">
                <a:cs typeface="Arabic Typesetting" panose="03020402040406030203" pitchFamily="66" charset="-78"/>
              </a:rPr>
              <a:t>Dad’s now-irrevocable trust owns the land on which the business operates.  You recently reviewed the long-term lease between the business and Dad’s trust, discovered it is significantly below-market, and that it was this way for many years prior to Dad’s death.  </a:t>
            </a:r>
          </a:p>
          <a:p>
            <a:r>
              <a:rPr lang="en-US" dirty="0">
                <a:cs typeface="Arabic Typesetting" panose="03020402040406030203" pitchFamily="66" charset="-78"/>
              </a:rPr>
              <a:t>Dad’s trust (which you did not draft) does not mention the business or the lease.  Dad’s trust distributes outright to all seven siblings after Dad’s death. </a:t>
            </a:r>
          </a:p>
          <a:p>
            <a:r>
              <a:rPr lang="en-US" dirty="0">
                <a:cs typeface="Arabic Typesetting" panose="03020402040406030203" pitchFamily="66" charset="-78"/>
              </a:rPr>
              <a:t>Sue’s 3 sisters are upset to find out about the below-market lease, and want it renegotiated to a fair market lease.  </a:t>
            </a:r>
          </a:p>
          <a:p>
            <a:r>
              <a:rPr lang="en-US" dirty="0">
                <a:cs typeface="Arabic Typesetting" panose="03020402040406030203" pitchFamily="66" charset="-78"/>
              </a:rPr>
              <a:t>Jack is indignant, and sees no reason not to continue the lease the same way it was when Dad was alive.  </a:t>
            </a:r>
          </a:p>
          <a:p>
            <a:r>
              <a:rPr lang="en-US" dirty="0">
                <a:cs typeface="Arabic Typesetting" panose="03020402040406030203" pitchFamily="66" charset="-78"/>
              </a:rPr>
              <a:t>You schedule a meeting with Jack and Sue to discuss the matter.</a:t>
            </a:r>
          </a:p>
          <a:p>
            <a:pPr marL="0" indent="0">
              <a:buNone/>
            </a:pPr>
            <a:r>
              <a:rPr lang="en-US" dirty="0">
                <a:cs typeface="Arabic Typesetting" panose="03020402040406030203" pitchFamily="66" charset="-78"/>
              </a:rPr>
              <a:t>What could possibly have been done differently here?</a:t>
            </a:r>
          </a:p>
          <a:p>
            <a:pPr marL="0" indent="0">
              <a:buNone/>
            </a:pPr>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pPr marL="914400" lvl="2" indent="0">
              <a:buNone/>
            </a:pPr>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endParaRPr lang="en-US" dirty="0"/>
          </a:p>
        </p:txBody>
      </p:sp>
      <p:sp>
        <p:nvSpPr>
          <p:cNvPr id="4" name="Slide Number Placeholder 3"/>
          <p:cNvSpPr>
            <a:spLocks noGrp="1"/>
          </p:cNvSpPr>
          <p:nvPr>
            <p:ph type="sldNum" sz="quarter" idx="12"/>
          </p:nvPr>
        </p:nvSpPr>
        <p:spPr/>
        <p:txBody>
          <a:bodyPr/>
          <a:lstStyle/>
          <a:p>
            <a:fld id="{A98FFECF-4EE5-455F-9C5E-C8F108ECCCAB}" type="slidenum">
              <a:rPr lang="en-US" smtClean="0"/>
              <a:t>17</a:t>
            </a:fld>
            <a:endParaRPr lang="en-US"/>
          </a:p>
        </p:txBody>
      </p:sp>
    </p:spTree>
    <p:extLst>
      <p:ext uri="{BB962C8B-B14F-4D97-AF65-F5344CB8AC3E}">
        <p14:creationId xmlns:p14="http://schemas.microsoft.com/office/powerpoint/2010/main" val="256720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773723" y="982133"/>
            <a:ext cx="10611059" cy="947152"/>
          </a:xfrm>
        </p:spPr>
        <p:txBody>
          <a:bodyPr>
            <a:normAutofit fontScale="90000"/>
          </a:bodyPr>
          <a:lstStyle/>
          <a:p>
            <a:r>
              <a:rPr lang="en-US" b="1" cap="small" dirty="0">
                <a:latin typeface="Arabic Typesetting" panose="03020402040406030203" pitchFamily="66" charset="-78"/>
                <a:cs typeface="Arabic Typesetting" panose="03020402040406030203" pitchFamily="66" charset="-78"/>
              </a:rPr>
              <a:t>Darla L. Daniel, Esq. , </a:t>
            </a:r>
            <a:r>
              <a:rPr lang="en-US" b="1" cap="small" dirty="0">
                <a:solidFill>
                  <a:schemeClr val="tx1"/>
                </a:solidFill>
                <a:latin typeface="Arabic Typesetting" panose="03020402040406030203" pitchFamily="66" charset="-78"/>
                <a:cs typeface="Arabic Typesetting" panose="03020402040406030203" pitchFamily="66" charset="-78"/>
                <a:hlinkClick r:id="rId2">
                  <a:extLst>
                    <a:ext uri="{A12FA001-AC4F-418D-AE19-62706E023703}">
                      <ahyp:hlinkClr xmlns:ahyp="http://schemas.microsoft.com/office/drawing/2018/hyperlinkcolor" val="tx"/>
                    </a:ext>
                  </a:extLst>
                </a:hlinkClick>
              </a:rPr>
              <a:t>darla@balsonfaix.com</a:t>
            </a:r>
            <a:r>
              <a:rPr lang="en-US" b="1" cap="small" dirty="0">
                <a:latin typeface="Arabic Typesetting" panose="03020402040406030203" pitchFamily="66" charset="-78"/>
                <a:cs typeface="Arabic Typesetting" panose="03020402040406030203" pitchFamily="66" charset="-78"/>
              </a:rPr>
              <a:t>, 720-974-6332</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739833" y="2227811"/>
            <a:ext cx="10931236" cy="3648057"/>
          </a:xfrm>
        </p:spPr>
        <p:txBody>
          <a:bodyPr>
            <a:normAutofit fontScale="85000" lnSpcReduction="10000"/>
          </a:bodyPr>
          <a:lstStyle/>
          <a:p>
            <a:pPr>
              <a:buClr>
                <a:schemeClr val="accent4"/>
              </a:buClr>
            </a:pPr>
            <a:r>
              <a:rPr lang="en-US" sz="2600" dirty="0">
                <a:latin typeface="Arabic Typesetting" panose="03020402040406030203" pitchFamily="66" charset="-78"/>
                <a:cs typeface="Arabic Typesetting" panose="03020402040406030203" pitchFamily="66" charset="-78"/>
              </a:rPr>
              <a:t>Darla focuses her practice in the areas of estate planning, tax planning, and estate and trust administration and consulting. She graduated from Trinity University (B.A., cum laude 1988) and the University of Colorado School of Law (J.D., 2001). At C.U., she served on the University of Colorado Law Review and was the recipient of the 2001 Courtland H. Peterson writing award.</a:t>
            </a:r>
          </a:p>
          <a:p>
            <a:pPr>
              <a:buClr>
                <a:schemeClr val="accent4"/>
              </a:buClr>
            </a:pPr>
            <a:r>
              <a:rPr lang="en-US" sz="2600" dirty="0">
                <a:latin typeface="Arabic Typesetting" panose="03020402040406030203" pitchFamily="66" charset="-78"/>
                <a:cs typeface="Arabic Typesetting" panose="03020402040406030203" pitchFamily="66" charset="-78"/>
              </a:rPr>
              <a:t>Darla is a Colorado native and has worked in the trust and estate field in various capacities since 1988.  She spent 9 years of her career as a Vice President and Trust Officer at Colorado State Bank and Trust, where she worked as a professional fiduciary.  Prior to that she was in private practice as an estate planning and tax attorney.</a:t>
            </a:r>
          </a:p>
          <a:p>
            <a:pPr>
              <a:buClr>
                <a:schemeClr val="accent4"/>
              </a:buClr>
            </a:pPr>
            <a:r>
              <a:rPr lang="en-US" sz="2600" dirty="0">
                <a:latin typeface="Arabic Typesetting" panose="03020402040406030203" pitchFamily="66" charset="-78"/>
                <a:cs typeface="Arabic Typesetting" panose="03020402040406030203" pitchFamily="66" charset="-78"/>
              </a:rPr>
              <a:t>Darla is a past Chair of the Trust and Estate Section of the Colorado Bar Association, is active in multiple subcommittees for the Trust and Estate Section, is a past chair of the University of Colorado Law Alumni Board, and has served as an Adjunct Professor at the University of Colorado School of Law (teaching Estate Planning, 2009-2011; and Wills and Trusts, 2018).</a:t>
            </a:r>
          </a:p>
          <a:p>
            <a:pPr marL="914400" lvl="2" indent="0">
              <a:buNone/>
            </a:pPr>
            <a:endParaRPr lang="en-US" sz="2800" dirty="0">
              <a:latin typeface="Arabic Typesetting" panose="03020402040406030203" pitchFamily="66" charset="-78"/>
              <a:cs typeface="Arabic Typesetting" panose="03020402040406030203" pitchFamily="66" charset="-78"/>
            </a:endParaRPr>
          </a:p>
          <a:p>
            <a:pPr marL="914400" lvl="2" indent="0">
              <a:buNone/>
            </a:pPr>
            <a:endParaRPr lang="en-US" sz="2800" dirty="0">
              <a:latin typeface="Arabic Typesetting" panose="03020402040406030203" pitchFamily="66" charset="-78"/>
              <a:cs typeface="Arabic Typesetting" panose="03020402040406030203" pitchFamily="66" charset="-78"/>
            </a:endParaRPr>
          </a:p>
          <a:p>
            <a:pPr marL="914400" lvl="2" indent="0">
              <a:buNone/>
            </a:pPr>
            <a:endParaRPr lang="en-US" sz="2800"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endParaRPr lang="en-US" dirty="0"/>
          </a:p>
        </p:txBody>
      </p:sp>
      <p:sp>
        <p:nvSpPr>
          <p:cNvPr id="4" name="Slide Number Placeholder 3"/>
          <p:cNvSpPr>
            <a:spLocks noGrp="1"/>
          </p:cNvSpPr>
          <p:nvPr>
            <p:ph type="sldNum" sz="quarter" idx="12"/>
          </p:nvPr>
        </p:nvSpPr>
        <p:spPr/>
        <p:txBody>
          <a:bodyPr/>
          <a:lstStyle/>
          <a:p>
            <a:fld id="{A98FFECF-4EE5-455F-9C5E-C8F108ECCCAB}" type="slidenum">
              <a:rPr lang="en-US" smtClean="0"/>
              <a:t>18</a:t>
            </a:fld>
            <a:endParaRPr lang="en-US"/>
          </a:p>
        </p:txBody>
      </p:sp>
    </p:spTree>
    <p:extLst>
      <p:ext uri="{BB962C8B-B14F-4D97-AF65-F5344CB8AC3E}">
        <p14:creationId xmlns:p14="http://schemas.microsoft.com/office/powerpoint/2010/main" val="320550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cap="small" dirty="0">
                <a:latin typeface="Arabic Typesetting" panose="03020402040406030203" pitchFamily="66" charset="-78"/>
                <a:cs typeface="Arabic Typesetting" panose="03020402040406030203" pitchFamily="66" charset="-78"/>
              </a:rPr>
              <a:t>Introduction </a:t>
            </a:r>
            <a:endParaRPr lang="en-US" sz="5400"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874208" y="1356527"/>
            <a:ext cx="10439252" cy="4891873"/>
          </a:xfrm>
        </p:spPr>
        <p:txBody>
          <a:bodyPr>
            <a:noAutofit/>
          </a:bodyPr>
          <a:lstStyle/>
          <a:p>
            <a:pPr marL="0" indent="0">
              <a:buClr>
                <a:schemeClr val="accent4"/>
              </a:buClr>
              <a:buNone/>
            </a:pPr>
            <a:r>
              <a:rPr lang="en-US" sz="2300" dirty="0">
                <a:latin typeface="Arabic Typesetting" panose="03020402040406030203" pitchFamily="66" charset="-78"/>
                <a:cs typeface="Arabic Typesetting" panose="03020402040406030203" pitchFamily="66" charset="-78"/>
              </a:rPr>
              <a:t>Unique Asset Situations we often encounter with Colorado clients:</a:t>
            </a:r>
          </a:p>
          <a:p>
            <a:pPr marL="571500" indent="-571500">
              <a:buClr>
                <a:schemeClr val="accent4"/>
              </a:buClr>
              <a:buAutoNum type="romanUcPeriod"/>
            </a:pPr>
            <a:r>
              <a:rPr lang="en-US" sz="2300" dirty="0">
                <a:latin typeface="Arabic Typesetting" panose="03020402040406030203" pitchFamily="66" charset="-78"/>
                <a:cs typeface="Arabic Typesetting" panose="03020402040406030203" pitchFamily="66" charset="-78"/>
              </a:rPr>
              <a:t>Oil and Gas interests</a:t>
            </a:r>
          </a:p>
          <a:p>
            <a:pPr marL="571500" indent="-571500">
              <a:buClr>
                <a:schemeClr val="accent4"/>
              </a:buClr>
              <a:buFont typeface="Arial"/>
              <a:buAutoNum type="romanUcPeriod"/>
            </a:pPr>
            <a:r>
              <a:rPr lang="en-US" sz="2300" dirty="0">
                <a:latin typeface="Arabic Typesetting" panose="03020402040406030203" pitchFamily="66" charset="-78"/>
                <a:cs typeface="Arabic Typesetting" panose="03020402040406030203" pitchFamily="66" charset="-78"/>
              </a:rPr>
              <a:t>Real estate investors </a:t>
            </a:r>
          </a:p>
          <a:p>
            <a:pPr marL="571500" indent="-571500">
              <a:buClr>
                <a:schemeClr val="accent4"/>
              </a:buClr>
              <a:buFont typeface="Arial"/>
              <a:buAutoNum type="romanUcPeriod"/>
            </a:pPr>
            <a:r>
              <a:rPr lang="en-US" sz="2300" dirty="0">
                <a:latin typeface="Arabic Typesetting" panose="03020402040406030203" pitchFamily="66" charset="-78"/>
                <a:cs typeface="Arabic Typesetting" panose="03020402040406030203" pitchFamily="66" charset="-78"/>
              </a:rPr>
              <a:t>Farm and Ranch interests</a:t>
            </a:r>
          </a:p>
          <a:p>
            <a:pPr marL="571500" indent="-571500">
              <a:buClr>
                <a:schemeClr val="accent4"/>
              </a:buClr>
              <a:buFont typeface="Arial"/>
              <a:buAutoNum type="romanUcPeriod"/>
            </a:pPr>
            <a:r>
              <a:rPr lang="en-US" sz="2300" dirty="0">
                <a:latin typeface="Arabic Typesetting" panose="03020402040406030203" pitchFamily="66" charset="-78"/>
                <a:cs typeface="Arabic Typesetting" panose="03020402040406030203" pitchFamily="66" charset="-78"/>
              </a:rPr>
              <a:t>Closely-held businesses</a:t>
            </a:r>
          </a:p>
          <a:p>
            <a:pPr marL="0" indent="0">
              <a:buClr>
                <a:schemeClr val="accent4"/>
              </a:buClr>
              <a:buNone/>
            </a:pPr>
            <a:r>
              <a:rPr lang="en-US" sz="2300" dirty="0">
                <a:latin typeface="Arabic Typesetting" panose="03020402040406030203" pitchFamily="66" charset="-78"/>
                <a:cs typeface="Arabic Typesetting" panose="03020402040406030203" pitchFamily="66" charset="-78"/>
              </a:rPr>
              <a:t>What common issues do these types of assets present to an estate planner?  </a:t>
            </a:r>
          </a:p>
          <a:p>
            <a:pPr marL="0" indent="0">
              <a:buClr>
                <a:schemeClr val="accent4"/>
              </a:buClr>
              <a:buNone/>
            </a:pPr>
            <a:r>
              <a:rPr lang="en-US" sz="2300" dirty="0">
                <a:latin typeface="Arabic Typesetting" panose="03020402040406030203" pitchFamily="66" charset="-78"/>
                <a:cs typeface="Arabic Typesetting" panose="03020402040406030203" pitchFamily="66" charset="-78"/>
              </a:rPr>
              <a:t> - Management issues – who will manage after client’s death?  Potential conflicts of interest if beneficiary is also manager?</a:t>
            </a:r>
          </a:p>
          <a:p>
            <a:pPr marL="0" indent="0">
              <a:buClr>
                <a:schemeClr val="accent4"/>
              </a:buClr>
              <a:buNone/>
            </a:pPr>
            <a:r>
              <a:rPr lang="en-US" sz="2300" dirty="0">
                <a:latin typeface="Arabic Typesetting" panose="03020402040406030203" pitchFamily="66" charset="-78"/>
                <a:cs typeface="Arabic Typesetting" panose="03020402040406030203" pitchFamily="66" charset="-78"/>
              </a:rPr>
              <a:t> - Cash flow issues – even the best estate plan will fall apart if cash flow isn’t taken into account</a:t>
            </a:r>
          </a:p>
          <a:p>
            <a:pPr marL="0" indent="0">
              <a:buClr>
                <a:schemeClr val="accent4"/>
              </a:buClr>
              <a:buNone/>
            </a:pPr>
            <a:r>
              <a:rPr lang="en-US" sz="2300" dirty="0">
                <a:latin typeface="Arabic Typesetting" panose="03020402040406030203" pitchFamily="66" charset="-78"/>
                <a:cs typeface="Arabic Typesetting" panose="03020402040406030203" pitchFamily="66" charset="-78"/>
              </a:rPr>
              <a:t> - Concentration Issues – retaining concentrated assets exposes fiduciaries to more risk, need expertise to manage</a:t>
            </a:r>
          </a:p>
          <a:p>
            <a:pPr marL="571500" indent="-571500">
              <a:buClr>
                <a:schemeClr val="accent4"/>
              </a:buClr>
              <a:buAutoNum type="romanUcPeriod"/>
            </a:pPr>
            <a:endParaRPr lang="en-US" sz="3200" dirty="0">
              <a:latin typeface="Arabic Typesetting" panose="03020402040406030203" pitchFamily="66" charset="-78"/>
              <a:cs typeface="Arabic Typesetting" panose="03020402040406030203" pitchFamily="66" charset="-78"/>
            </a:endParaRPr>
          </a:p>
          <a:p>
            <a:pPr marL="571500" indent="-571500">
              <a:buClr>
                <a:schemeClr val="accent4"/>
              </a:buClr>
              <a:buAutoNum type="romanUcPeriod"/>
            </a:pPr>
            <a:endParaRPr lang="en-US" sz="3200" dirty="0">
              <a:latin typeface="Arabic Typesetting" panose="03020402040406030203" pitchFamily="66" charset="-78"/>
              <a:cs typeface="Arabic Typesetting" panose="03020402040406030203" pitchFamily="66" charset="-78"/>
            </a:endParaRPr>
          </a:p>
          <a:p>
            <a:pPr marL="0" indent="0">
              <a:buClr>
                <a:schemeClr val="accent4"/>
              </a:buClr>
              <a:buNone/>
            </a:pPr>
            <a:r>
              <a:rPr lang="en-US" sz="3200" dirty="0">
                <a:latin typeface="Arabic Typesetting" panose="03020402040406030203" pitchFamily="66" charset="-78"/>
                <a:cs typeface="Arabic Typesetting" panose="03020402040406030203" pitchFamily="66" charset="-78"/>
              </a:rPr>
              <a:t>	</a:t>
            </a:r>
            <a:endParaRPr lang="en-US" sz="2800" dirty="0">
              <a:latin typeface="Arabic Typesetting" panose="03020402040406030203" pitchFamily="66" charset="-78"/>
              <a:cs typeface="Arabic Typesetting" panose="03020402040406030203" pitchFamily="66" charset="-78"/>
            </a:endParaRPr>
          </a:p>
          <a:p>
            <a:pPr marL="571500" indent="-571500">
              <a:buClr>
                <a:schemeClr val="accent4"/>
              </a:buClr>
              <a:buAutoNum type="romanUcPeriod"/>
            </a:pPr>
            <a:endParaRPr lang="en-US" sz="32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2</a:t>
            </a:fld>
            <a:endParaRPr lang="en-US"/>
          </a:p>
        </p:txBody>
      </p:sp>
    </p:spTree>
    <p:extLst>
      <p:ext uri="{BB962C8B-B14F-4D97-AF65-F5344CB8AC3E}">
        <p14:creationId xmlns:p14="http://schemas.microsoft.com/office/powerpoint/2010/main" val="402677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a:bodyPr>
          <a:lstStyle/>
          <a:p>
            <a:r>
              <a:rPr lang="en-US" sz="4200" b="1" cap="small" dirty="0">
                <a:latin typeface="Arabic Typesetting" panose="03020402040406030203" pitchFamily="66" charset="-78"/>
                <a:cs typeface="Arabic Typesetting" panose="03020402040406030203" pitchFamily="66" charset="-78"/>
              </a:rPr>
              <a:t>GENERAL CONSIDERATIONS - TOOLS </a:t>
            </a:r>
            <a:endParaRPr lang="en-US" sz="4200"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874208" y="1356527"/>
            <a:ext cx="10439252" cy="4891873"/>
          </a:xfrm>
        </p:spPr>
        <p:txBody>
          <a:bodyPr>
            <a:noAutofit/>
          </a:bodyPr>
          <a:lstStyle/>
          <a:p>
            <a:pPr marL="0" indent="0">
              <a:buClr>
                <a:schemeClr val="accent4"/>
              </a:buClr>
              <a:buNone/>
            </a:pPr>
            <a:r>
              <a:rPr lang="en-US" sz="2200" dirty="0">
                <a:latin typeface="Arabic Typesetting" panose="03020402040406030203" pitchFamily="66" charset="-78"/>
                <a:cs typeface="Arabic Typesetting" panose="03020402040406030203" pitchFamily="66" charset="-78"/>
              </a:rPr>
              <a:t>Estate Planning Tools:</a:t>
            </a:r>
          </a:p>
          <a:p>
            <a:pPr lvl="1">
              <a:buClr>
                <a:schemeClr val="accent4"/>
              </a:buClr>
            </a:pPr>
            <a:r>
              <a:rPr lang="en-US" sz="2200" dirty="0">
                <a:latin typeface="Arabic Typesetting" panose="03020402040406030203" pitchFamily="66" charset="-78"/>
                <a:cs typeface="Arabic Typesetting" panose="03020402040406030203" pitchFamily="66" charset="-78"/>
              </a:rPr>
              <a:t>Wills </a:t>
            </a:r>
          </a:p>
          <a:p>
            <a:pPr lvl="1">
              <a:buClr>
                <a:schemeClr val="accent4"/>
              </a:buClr>
            </a:pPr>
            <a:r>
              <a:rPr lang="en-US" sz="2200" dirty="0">
                <a:latin typeface="Arabic Typesetting" panose="03020402040406030203" pitchFamily="66" charset="-78"/>
                <a:cs typeface="Arabic Typesetting" panose="03020402040406030203" pitchFamily="66" charset="-78"/>
              </a:rPr>
              <a:t>Trusts</a:t>
            </a:r>
          </a:p>
          <a:p>
            <a:pPr lvl="2">
              <a:buClr>
                <a:schemeClr val="accent4"/>
              </a:buClr>
            </a:pPr>
            <a:r>
              <a:rPr lang="en-US" sz="2200" dirty="0">
                <a:latin typeface="Arabic Typesetting" panose="03020402040406030203" pitchFamily="66" charset="-78"/>
                <a:cs typeface="Arabic Typesetting" panose="03020402040406030203" pitchFamily="66" charset="-78"/>
              </a:rPr>
              <a:t>Delegated vs. Directed Trusts </a:t>
            </a:r>
          </a:p>
          <a:p>
            <a:pPr lvl="1">
              <a:buClr>
                <a:schemeClr val="accent4"/>
              </a:buClr>
            </a:pPr>
            <a:r>
              <a:rPr lang="en-US" sz="2200" dirty="0">
                <a:latin typeface="Arabic Typesetting" panose="03020402040406030203" pitchFamily="66" charset="-78"/>
                <a:cs typeface="Arabic Typesetting" panose="03020402040406030203" pitchFamily="66" charset="-78"/>
              </a:rPr>
              <a:t>LLCs, partnerships, corporations</a:t>
            </a:r>
          </a:p>
          <a:p>
            <a:pPr marL="0" indent="0">
              <a:buClr>
                <a:schemeClr val="accent4"/>
              </a:buClr>
              <a:buNone/>
            </a:pPr>
            <a:r>
              <a:rPr lang="en-US" sz="2200" dirty="0">
                <a:latin typeface="Arabic Typesetting" panose="03020402040406030203" pitchFamily="66" charset="-78"/>
                <a:cs typeface="Arabic Typesetting" panose="03020402040406030203" pitchFamily="66" charset="-78"/>
              </a:rPr>
              <a:t>Post-Death Estate / Trust Administration Tools:</a:t>
            </a:r>
          </a:p>
          <a:p>
            <a:pPr lvl="1">
              <a:buClr>
                <a:schemeClr val="accent4"/>
              </a:buClr>
            </a:pPr>
            <a:r>
              <a:rPr lang="en-US" sz="2200" dirty="0">
                <a:latin typeface="Arabic Typesetting" panose="03020402040406030203" pitchFamily="66" charset="-78"/>
                <a:cs typeface="Arabic Typesetting" panose="03020402040406030203" pitchFamily="66" charset="-78"/>
              </a:rPr>
              <a:t>Nonjudicial settlement agreements </a:t>
            </a:r>
          </a:p>
          <a:p>
            <a:pPr lvl="1">
              <a:buClr>
                <a:schemeClr val="accent4"/>
              </a:buClr>
            </a:pPr>
            <a:r>
              <a:rPr lang="en-US" sz="2200" dirty="0">
                <a:latin typeface="Arabic Typesetting" panose="03020402040406030203" pitchFamily="66" charset="-78"/>
                <a:cs typeface="Arabic Typesetting" panose="03020402040406030203" pitchFamily="66" charset="-78"/>
              </a:rPr>
              <a:t>Trust Modifications, Judicial settlement agreements</a:t>
            </a:r>
          </a:p>
          <a:p>
            <a:pPr lvl="1">
              <a:buClr>
                <a:schemeClr val="accent4"/>
              </a:buClr>
            </a:pPr>
            <a:r>
              <a:rPr lang="en-US" sz="2200" dirty="0">
                <a:latin typeface="Arabic Typesetting" panose="03020402040406030203" pitchFamily="66" charset="-78"/>
                <a:cs typeface="Arabic Typesetting" panose="03020402040406030203" pitchFamily="66" charset="-78"/>
              </a:rPr>
              <a:t>Decanting</a:t>
            </a:r>
          </a:p>
          <a:p>
            <a:pPr lvl="1">
              <a:buClr>
                <a:schemeClr val="accent4"/>
              </a:buClr>
            </a:pPr>
            <a:r>
              <a:rPr lang="en-US" sz="2200" dirty="0">
                <a:latin typeface="Arabic Typesetting" panose="03020402040406030203" pitchFamily="66" charset="-78"/>
                <a:cs typeface="Arabic Typesetting" panose="03020402040406030203" pitchFamily="66" charset="-78"/>
              </a:rPr>
              <a:t>Independent or Special Trustee</a:t>
            </a:r>
          </a:p>
          <a:p>
            <a:pPr lvl="1">
              <a:buClr>
                <a:schemeClr val="accent4"/>
              </a:buClr>
            </a:pPr>
            <a:endParaRPr lang="en-US" sz="2600" dirty="0">
              <a:latin typeface="Arabic Typesetting" panose="03020402040406030203" pitchFamily="66" charset="-78"/>
              <a:cs typeface="Arabic Typesetting" panose="03020402040406030203" pitchFamily="66" charset="-78"/>
            </a:endParaRPr>
          </a:p>
          <a:p>
            <a:pPr marL="0" indent="0">
              <a:buClr>
                <a:schemeClr val="accent4"/>
              </a:buClr>
              <a:buNone/>
            </a:pPr>
            <a:endParaRPr lang="en-US" sz="2600" dirty="0">
              <a:latin typeface="Arabic Typesetting" panose="03020402040406030203" pitchFamily="66" charset="-78"/>
              <a:cs typeface="Arabic Typesetting" panose="03020402040406030203" pitchFamily="66" charset="-78"/>
            </a:endParaRPr>
          </a:p>
          <a:p>
            <a:pPr lvl="1">
              <a:buClr>
                <a:schemeClr val="accent4"/>
              </a:buClr>
            </a:pPr>
            <a:endParaRPr lang="en-US" sz="3200" dirty="0">
              <a:latin typeface="Arabic Typesetting" panose="03020402040406030203" pitchFamily="66" charset="-78"/>
              <a:cs typeface="Arabic Typesetting" panose="03020402040406030203" pitchFamily="66" charset="-78"/>
            </a:endParaRPr>
          </a:p>
          <a:p>
            <a:pPr lvl="1">
              <a:buClr>
                <a:schemeClr val="accent4"/>
              </a:buClr>
            </a:pPr>
            <a:endParaRPr lang="en-US" sz="32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3</a:t>
            </a:fld>
            <a:endParaRPr lang="en-US"/>
          </a:p>
        </p:txBody>
      </p:sp>
    </p:spTree>
    <p:extLst>
      <p:ext uri="{BB962C8B-B14F-4D97-AF65-F5344CB8AC3E}">
        <p14:creationId xmlns:p14="http://schemas.microsoft.com/office/powerpoint/2010/main" val="84423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a:bodyPr>
          <a:lstStyle/>
          <a:p>
            <a:r>
              <a:rPr lang="en-US" sz="4200" b="1" cap="small" dirty="0">
                <a:latin typeface="Arabic Typesetting" panose="03020402040406030203" pitchFamily="66" charset="-78"/>
                <a:cs typeface="Arabic Typesetting" panose="03020402040406030203" pitchFamily="66" charset="-78"/>
              </a:rPr>
              <a:t>GENERAL CONSIDERATIONS – FIDUCIARY DUTIES </a:t>
            </a:r>
            <a:endParaRPr lang="en-US" sz="4200"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874208" y="1356527"/>
            <a:ext cx="10439252" cy="4891873"/>
          </a:xfrm>
        </p:spPr>
        <p:txBody>
          <a:bodyPr>
            <a:noAutofit/>
          </a:bodyPr>
          <a:lstStyle/>
          <a:p>
            <a:pPr marL="0" indent="0">
              <a:buClr>
                <a:schemeClr val="accent4"/>
              </a:buClr>
              <a:buNone/>
            </a:pPr>
            <a:r>
              <a:rPr lang="en-US" sz="2100" dirty="0">
                <a:latin typeface="Arabic Typesetting" panose="03020402040406030203" pitchFamily="66" charset="-78"/>
                <a:cs typeface="Arabic Typesetting" panose="03020402040406030203" pitchFamily="66" charset="-78"/>
              </a:rPr>
              <a:t>When planning for unique assets, keep in mind the default and mandatory rules that apply to fiduciaries under the Colorado Probate Code, Colorado Uniform Trust Code, and Colorado Uniform Prudent Investor Act (see Appendix A for full text of these statutes):</a:t>
            </a:r>
          </a:p>
          <a:p>
            <a:pPr lvl="1">
              <a:buClr>
                <a:schemeClr val="accent4"/>
              </a:buClr>
            </a:pPr>
            <a:r>
              <a:rPr lang="en-US" sz="2100" dirty="0">
                <a:latin typeface="Arabic Typesetting" panose="03020402040406030203" pitchFamily="66" charset="-78"/>
                <a:cs typeface="Arabic Typesetting" panose="03020402040406030203" pitchFamily="66" charset="-78"/>
              </a:rPr>
              <a:t>Default Duty to Diversify, 15-1.1-103: “A trustee shall diversify the investments of the trust unless the trustee reasonably determines that, because of special circumstances, the purposes of the trust are best served by not diversifying.”</a:t>
            </a:r>
          </a:p>
          <a:p>
            <a:pPr lvl="1">
              <a:buClr>
                <a:schemeClr val="accent4"/>
              </a:buClr>
            </a:pPr>
            <a:r>
              <a:rPr lang="en-US" sz="2100" dirty="0">
                <a:latin typeface="Arabic Typesetting" panose="03020402040406030203" pitchFamily="66" charset="-78"/>
                <a:cs typeface="Arabic Typesetting" panose="03020402040406030203" pitchFamily="66" charset="-78"/>
              </a:rPr>
              <a:t>Default Duty to Review Inception Assets,  15-1.1-104</a:t>
            </a:r>
          </a:p>
          <a:p>
            <a:pPr lvl="1">
              <a:buClr>
                <a:schemeClr val="accent4"/>
              </a:buClr>
            </a:pPr>
            <a:r>
              <a:rPr lang="en-US" sz="2100" dirty="0">
                <a:latin typeface="Arabic Typesetting" panose="03020402040406030203" pitchFamily="66" charset="-78"/>
                <a:cs typeface="Arabic Typesetting" panose="03020402040406030203" pitchFamily="66" charset="-78"/>
              </a:rPr>
              <a:t>Default Duty of Loyalty:  15-1.1-105, 15-5-802 and 15-12-713 </a:t>
            </a:r>
          </a:p>
          <a:p>
            <a:pPr lvl="1">
              <a:buClr>
                <a:schemeClr val="accent4"/>
              </a:buClr>
            </a:pPr>
            <a:r>
              <a:rPr lang="en-US" sz="2100" dirty="0">
                <a:latin typeface="Arabic Typesetting" panose="03020402040406030203" pitchFamily="66" charset="-78"/>
                <a:cs typeface="Arabic Typesetting" panose="03020402040406030203" pitchFamily="66" charset="-78"/>
              </a:rPr>
              <a:t>Default Duty of Impartiality, 15-1.1-106 and 15-5-803</a:t>
            </a:r>
          </a:p>
          <a:p>
            <a:pPr lvl="1">
              <a:buClr>
                <a:schemeClr val="accent4"/>
              </a:buClr>
            </a:pPr>
            <a:r>
              <a:rPr lang="en-US" sz="2100" dirty="0">
                <a:latin typeface="Arabic Typesetting" panose="03020402040406030203" pitchFamily="66" charset="-78"/>
                <a:cs typeface="Arabic Typesetting" panose="03020402040406030203" pitchFamily="66" charset="-78"/>
              </a:rPr>
              <a:t>Default Duty of Prudence, 15-1.1-102 and 15-5-804</a:t>
            </a:r>
          </a:p>
          <a:p>
            <a:pPr lvl="1">
              <a:buClr>
                <a:schemeClr val="accent4"/>
              </a:buClr>
            </a:pPr>
            <a:r>
              <a:rPr lang="en-US" sz="2100" dirty="0">
                <a:latin typeface="Arabic Typesetting" panose="03020402040406030203" pitchFamily="66" charset="-78"/>
                <a:cs typeface="Arabic Typesetting" panose="03020402040406030203" pitchFamily="66" charset="-78"/>
              </a:rPr>
              <a:t>Default rules regarding Co-Trustees, 15-5-703</a:t>
            </a:r>
          </a:p>
          <a:p>
            <a:pPr lvl="1">
              <a:buClr>
                <a:schemeClr val="accent4"/>
              </a:buClr>
            </a:pPr>
            <a:r>
              <a:rPr lang="en-US" sz="2100" dirty="0">
                <a:latin typeface="Arabic Typesetting" panose="03020402040406030203" pitchFamily="66" charset="-78"/>
                <a:cs typeface="Arabic Typesetting" panose="03020402040406030203" pitchFamily="66" charset="-78"/>
              </a:rPr>
              <a:t>Mandatory rules the settlor cannot override:  CUTC 15-5-105(d)(power of court to modify trust); 15-5-105(j)(exculpatory clauses) </a:t>
            </a:r>
          </a:p>
          <a:p>
            <a:pPr lvl="1">
              <a:buClr>
                <a:schemeClr val="accent4"/>
              </a:buClr>
            </a:pPr>
            <a:endParaRPr lang="en-US" sz="2200" dirty="0">
              <a:latin typeface="Arabic Typesetting" panose="03020402040406030203" pitchFamily="66" charset="-78"/>
              <a:cs typeface="Arabic Typesetting" panose="03020402040406030203" pitchFamily="66" charset="-78"/>
            </a:endParaRPr>
          </a:p>
          <a:p>
            <a:pPr lvl="1">
              <a:buClr>
                <a:schemeClr val="accent4"/>
              </a:buClr>
            </a:pPr>
            <a:endParaRPr lang="en-US" sz="2400" dirty="0">
              <a:latin typeface="Arabic Typesetting" panose="03020402040406030203" pitchFamily="66" charset="-78"/>
              <a:cs typeface="Arabic Typesetting" panose="03020402040406030203" pitchFamily="66" charset="-78"/>
            </a:endParaRPr>
          </a:p>
          <a:p>
            <a:pPr lvl="1">
              <a:buClr>
                <a:schemeClr val="accent4"/>
              </a:buClr>
            </a:pPr>
            <a:endParaRPr lang="en-US" sz="2400" dirty="0">
              <a:latin typeface="Arabic Typesetting" panose="03020402040406030203" pitchFamily="66" charset="-78"/>
              <a:cs typeface="Arabic Typesetting" panose="03020402040406030203" pitchFamily="66" charset="-78"/>
            </a:endParaRPr>
          </a:p>
          <a:p>
            <a:pPr lvl="1">
              <a:buClr>
                <a:schemeClr val="accent4"/>
              </a:buClr>
            </a:pPr>
            <a:endParaRPr lang="en-US" sz="3200" dirty="0">
              <a:latin typeface="Arabic Typesetting" panose="03020402040406030203" pitchFamily="66" charset="-78"/>
              <a:cs typeface="Arabic Typesetting" panose="03020402040406030203" pitchFamily="66" charset="-78"/>
            </a:endParaRPr>
          </a:p>
          <a:p>
            <a:pPr lvl="1">
              <a:buClr>
                <a:schemeClr val="accent4"/>
              </a:buClr>
            </a:pPr>
            <a:endParaRPr lang="en-US" sz="32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4</a:t>
            </a:fld>
            <a:endParaRPr lang="en-US"/>
          </a:p>
        </p:txBody>
      </p:sp>
    </p:spTree>
    <p:extLst>
      <p:ext uri="{BB962C8B-B14F-4D97-AF65-F5344CB8AC3E}">
        <p14:creationId xmlns:p14="http://schemas.microsoft.com/office/powerpoint/2010/main" val="303950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a:bodyPr>
          <a:lstStyle/>
          <a:p>
            <a:r>
              <a:rPr lang="en-US" sz="4000" b="1" cap="small" dirty="0">
                <a:latin typeface="Arabic Typesetting" panose="03020402040406030203" pitchFamily="66" charset="-78"/>
                <a:cs typeface="Arabic Typesetting" panose="03020402040406030203" pitchFamily="66" charset="-78"/>
              </a:rPr>
              <a:t>QUESTIONS TO ASK IN EVERY UNIQUE ASSET SITUATION </a:t>
            </a:r>
            <a:endParaRPr lang="en-US" sz="4000"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874208" y="1356527"/>
            <a:ext cx="10439252" cy="4891873"/>
          </a:xfrm>
        </p:spPr>
        <p:txBody>
          <a:bodyPr>
            <a:noAutofit/>
          </a:bodyPr>
          <a:lstStyle/>
          <a:p>
            <a:pPr>
              <a:buClr>
                <a:schemeClr val="accent4"/>
              </a:buClr>
            </a:pPr>
            <a:r>
              <a:rPr lang="en-US" sz="2800" dirty="0">
                <a:latin typeface="Arabic Typesetting" panose="03020402040406030203" pitchFamily="66" charset="-78"/>
                <a:cs typeface="Arabic Typesetting" panose="03020402040406030203" pitchFamily="66" charset="-78"/>
              </a:rPr>
              <a:t>What are the client’s primary goals with respect to the unique asset?  Do other family members share these goals?</a:t>
            </a:r>
          </a:p>
          <a:p>
            <a:pPr>
              <a:buClr>
                <a:schemeClr val="accent4"/>
              </a:buClr>
            </a:pPr>
            <a:r>
              <a:rPr lang="en-US" sz="2800" dirty="0">
                <a:latin typeface="Arabic Typesetting" panose="03020402040406030203" pitchFamily="66" charset="-78"/>
                <a:cs typeface="Arabic Typesetting" panose="03020402040406030203" pitchFamily="66" charset="-78"/>
              </a:rPr>
              <a:t>Are the client’s expectations reasonable and achievable?  Is he or she seeing the situation through rose-colored glasses? </a:t>
            </a:r>
          </a:p>
          <a:p>
            <a:pPr lvl="1">
              <a:buClr>
                <a:schemeClr val="accent4"/>
              </a:buClr>
            </a:pPr>
            <a:r>
              <a:rPr lang="en-US" sz="2800" dirty="0">
                <a:latin typeface="Arabic Typesetting" panose="03020402040406030203" pitchFamily="66" charset="-78"/>
                <a:cs typeface="Arabic Typesetting" panose="03020402040406030203" pitchFamily="66" charset="-78"/>
              </a:rPr>
              <a:t>Shirtsleeves to shirtsleeves in 3 generations </a:t>
            </a:r>
          </a:p>
          <a:p>
            <a:pPr>
              <a:buClr>
                <a:schemeClr val="accent4"/>
              </a:buClr>
            </a:pPr>
            <a:r>
              <a:rPr lang="en-US" sz="2800" dirty="0">
                <a:latin typeface="Arabic Typesetting" panose="03020402040406030203" pitchFamily="66" charset="-78"/>
                <a:cs typeface="Arabic Typesetting" panose="03020402040406030203" pitchFamily="66" charset="-78"/>
              </a:rPr>
              <a:t>Does the client clearly understand how the management of the unique asset will change in the event of his/her incapacity or death?  </a:t>
            </a:r>
          </a:p>
          <a:p>
            <a:pPr lvl="1">
              <a:buClr>
                <a:schemeClr val="accent4"/>
              </a:buClr>
            </a:pPr>
            <a:r>
              <a:rPr lang="en-US" sz="2800" dirty="0">
                <a:latin typeface="Arabic Typesetting" panose="03020402040406030203" pitchFamily="66" charset="-78"/>
                <a:cs typeface="Arabic Typesetting" panose="03020402040406030203" pitchFamily="66" charset="-78"/>
              </a:rPr>
              <a:t>Help the client visualize this very concretely.  Doing this well helps the client be much more realistic when structuring the disposition of the unique asset.</a:t>
            </a: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5</a:t>
            </a:fld>
            <a:endParaRPr lang="en-US"/>
          </a:p>
        </p:txBody>
      </p:sp>
    </p:spTree>
    <p:extLst>
      <p:ext uri="{BB962C8B-B14F-4D97-AF65-F5344CB8AC3E}">
        <p14:creationId xmlns:p14="http://schemas.microsoft.com/office/powerpoint/2010/main" val="322134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834014" y="423951"/>
            <a:ext cx="10654176" cy="902432"/>
          </a:xfrm>
        </p:spPr>
        <p:txBody>
          <a:bodyPr>
            <a:noAutofit/>
          </a:bodyPr>
          <a:lstStyle/>
          <a:p>
            <a:r>
              <a:rPr lang="en-US" sz="4000" b="1" cap="small" dirty="0">
                <a:latin typeface="Arabic Typesetting" panose="03020402040406030203" pitchFamily="66" charset="-78"/>
                <a:cs typeface="Arabic Typesetting" panose="03020402040406030203" pitchFamily="66" charset="-78"/>
              </a:rPr>
              <a:t>QUESTIONS TO ASK IN EVERY UNIQUE ASSET SITUATION </a:t>
            </a:r>
            <a:endParaRPr lang="en-US" sz="4000" b="1"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1055077" y="1601983"/>
            <a:ext cx="10209126" cy="4487318"/>
          </a:xfrm>
        </p:spPr>
        <p:txBody>
          <a:bodyPr>
            <a:normAutofit fontScale="92500" lnSpcReduction="20000"/>
          </a:bodyPr>
          <a:lstStyle/>
          <a:p>
            <a:pPr>
              <a:buClr>
                <a:schemeClr val="accent4"/>
              </a:buClr>
              <a:buFont typeface="Arial" panose="020B0604020202020204" pitchFamily="34" charset="0"/>
              <a:buChar char="•"/>
            </a:pPr>
            <a:r>
              <a:rPr lang="en-US" sz="3600" dirty="0">
                <a:latin typeface="Arabic Typesetting" panose="03020402040406030203" pitchFamily="66" charset="-78"/>
                <a:cs typeface="Arabic Typesetting" panose="03020402040406030203" pitchFamily="66" charset="-78"/>
              </a:rPr>
              <a:t>Who is best suited to manage this particular unique asset?</a:t>
            </a:r>
          </a:p>
          <a:p>
            <a:pPr lvl="1">
              <a:buClr>
                <a:schemeClr val="accent4"/>
              </a:buClr>
              <a:buFont typeface="Arial" panose="020B0604020202020204" pitchFamily="34" charset="0"/>
              <a:buChar char="•"/>
            </a:pPr>
            <a:r>
              <a:rPr lang="en-US" sz="3200" dirty="0">
                <a:latin typeface="Arabic Typesetting" panose="03020402040406030203" pitchFamily="66" charset="-78"/>
                <a:cs typeface="Arabic Typesetting" panose="03020402040406030203" pitchFamily="66" charset="-78"/>
              </a:rPr>
              <a:t>Spouse, child, or other individual as agent under power of attorney</a:t>
            </a:r>
          </a:p>
          <a:p>
            <a:pPr lvl="1">
              <a:buClr>
                <a:schemeClr val="accent4"/>
              </a:buClr>
              <a:buFont typeface="Arial" panose="020B0604020202020204" pitchFamily="34" charset="0"/>
              <a:buChar char="•"/>
            </a:pPr>
            <a:r>
              <a:rPr lang="en-US" sz="3200" dirty="0">
                <a:latin typeface="Arabic Typesetting" panose="03020402040406030203" pitchFamily="66" charset="-78"/>
                <a:cs typeface="Arabic Typesetting" panose="03020402040406030203" pitchFamily="66" charset="-78"/>
              </a:rPr>
              <a:t>Trustee or co-trustees (individual or corporate)</a:t>
            </a:r>
          </a:p>
          <a:p>
            <a:pPr lvl="1">
              <a:buClr>
                <a:schemeClr val="accent4"/>
              </a:buClr>
              <a:buFont typeface="Arial" panose="020B0604020202020204" pitchFamily="34" charset="0"/>
              <a:buChar char="•"/>
            </a:pPr>
            <a:r>
              <a:rPr lang="en-US" sz="3200" dirty="0">
                <a:latin typeface="Arabic Typesetting" panose="03020402040406030203" pitchFamily="66" charset="-78"/>
                <a:cs typeface="Arabic Typesetting" panose="03020402040406030203" pitchFamily="66" charset="-78"/>
              </a:rPr>
              <a:t>Trust director in a Directed Trust</a:t>
            </a:r>
          </a:p>
          <a:p>
            <a:pPr lvl="1">
              <a:buClr>
                <a:schemeClr val="accent4"/>
              </a:buClr>
              <a:buFont typeface="Arial" panose="020B0604020202020204" pitchFamily="34" charset="0"/>
              <a:buChar char="•"/>
            </a:pPr>
            <a:r>
              <a:rPr lang="en-US" sz="3200" dirty="0">
                <a:latin typeface="Arabic Typesetting" panose="03020402040406030203" pitchFamily="66" charset="-78"/>
                <a:cs typeface="Arabic Typesetting" panose="03020402040406030203" pitchFamily="66" charset="-78"/>
              </a:rPr>
              <a:t>Delegee – Trustee delegates duties and powers</a:t>
            </a:r>
          </a:p>
          <a:p>
            <a:pPr lvl="1">
              <a:buClr>
                <a:schemeClr val="accent4"/>
              </a:buClr>
              <a:buFont typeface="Arial" panose="020B0604020202020204" pitchFamily="34" charset="0"/>
              <a:buChar char="•"/>
            </a:pPr>
            <a:r>
              <a:rPr lang="en-US" sz="3200" dirty="0">
                <a:latin typeface="Arabic Typesetting" panose="03020402040406030203" pitchFamily="66" charset="-78"/>
                <a:cs typeface="Arabic Typesetting" panose="03020402040406030203" pitchFamily="66" charset="-78"/>
              </a:rPr>
              <a:t>Manager of LLC </a:t>
            </a:r>
          </a:p>
          <a:p>
            <a:pPr>
              <a:buClr>
                <a:schemeClr val="accent4"/>
              </a:buClr>
              <a:buFont typeface="Arial" panose="020B0604020202020204" pitchFamily="34" charset="0"/>
              <a:buChar char="•"/>
            </a:pPr>
            <a:r>
              <a:rPr lang="en-US" sz="3600" dirty="0">
                <a:latin typeface="Arabic Typesetting" panose="03020402040406030203" pitchFamily="66" charset="-78"/>
                <a:cs typeface="Arabic Typesetting" panose="03020402040406030203" pitchFamily="66" charset="-78"/>
              </a:rPr>
              <a:t>Does the plan “cash flow”?  Does the structure of the unique asset’s disposition work economically?</a:t>
            </a:r>
          </a:p>
          <a:p>
            <a:pPr lvl="1">
              <a:buClr>
                <a:schemeClr val="accent4"/>
              </a:buClr>
              <a:buFont typeface="Arial" panose="020B0604020202020204" pitchFamily="34" charset="0"/>
              <a:buChar char="•"/>
            </a:pPr>
            <a:endParaRPr lang="en-US" sz="3200" dirty="0">
              <a:latin typeface="Arabic Typesetting" panose="03020402040406030203" pitchFamily="66" charset="-78"/>
              <a:cs typeface="Arabic Typesetting" panose="03020402040406030203" pitchFamily="66" charset="-78"/>
            </a:endParaRPr>
          </a:p>
          <a:p>
            <a:pPr lvl="1">
              <a:buClr>
                <a:schemeClr val="accent4"/>
              </a:buClr>
              <a:buFont typeface="Arial" panose="020B0604020202020204" pitchFamily="34" charset="0"/>
              <a:buChar char="•"/>
            </a:pPr>
            <a:endParaRPr lang="en-US" sz="3200"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pPr marL="914400" lvl="2" indent="0">
              <a:buNone/>
            </a:pPr>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a:p>
            <a:pPr marL="0" indent="0">
              <a:buNone/>
            </a:pPr>
            <a:endParaRPr lang="en-US" dirty="0">
              <a:latin typeface="Arabic Typesetting" panose="03020402040406030203" pitchFamily="66" charset="-78"/>
              <a:cs typeface="Arabic Typesetting" panose="03020402040406030203" pitchFamily="66" charset="-78"/>
            </a:endParaRPr>
          </a:p>
          <a:p>
            <a:endParaRPr lang="en-US" dirty="0">
              <a:latin typeface="Arabic Typesetting" panose="03020402040406030203" pitchFamily="66" charset="-78"/>
              <a:cs typeface="Arabic Typesetting" panose="03020402040406030203" pitchFamily="66" charset="-78"/>
            </a:endParaRPr>
          </a:p>
          <a:p>
            <a:pPr lvl="1"/>
            <a:endParaRPr lang="en-US" dirty="0">
              <a:latin typeface="Arabic Typesetting" panose="03020402040406030203" pitchFamily="66" charset="-78"/>
              <a:cs typeface="Arabic Typesetting" panose="03020402040406030203" pitchFamily="66" charset="-78"/>
            </a:endParaRPr>
          </a:p>
          <a:p>
            <a:endParaRPr lang="en-US" dirty="0"/>
          </a:p>
        </p:txBody>
      </p:sp>
      <p:sp>
        <p:nvSpPr>
          <p:cNvPr id="4" name="Slide Number Placeholder 3"/>
          <p:cNvSpPr>
            <a:spLocks noGrp="1"/>
          </p:cNvSpPr>
          <p:nvPr>
            <p:ph type="sldNum" sz="quarter" idx="12"/>
          </p:nvPr>
        </p:nvSpPr>
        <p:spPr/>
        <p:txBody>
          <a:bodyPr/>
          <a:lstStyle/>
          <a:p>
            <a:fld id="{A98FFECF-4EE5-455F-9C5E-C8F108ECCCAB}" type="slidenum">
              <a:rPr lang="en-US" smtClean="0"/>
              <a:t>6</a:t>
            </a:fld>
            <a:endParaRPr lang="en-US"/>
          </a:p>
        </p:txBody>
      </p:sp>
    </p:spTree>
    <p:extLst>
      <p:ext uri="{BB962C8B-B14F-4D97-AF65-F5344CB8AC3E}">
        <p14:creationId xmlns:p14="http://schemas.microsoft.com/office/powerpoint/2010/main" val="255204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A.  OIL AND GAS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What type of mineral interests does the client own? </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Undeveloped mineral rights</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Royalty, Overriding Royalty (entitled to royalty payments only)</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Working interests (owner obligated to pay drilling, operating, plugging costs; entitled to portion of revenue)</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Production payments (when revenue from a working interest is severed/assigned)</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Do the mineral interests constitute a large part of the client’s overall assets?  </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Does the client expect the mineral interests to be retained after his/her death?</a:t>
            </a:r>
          </a:p>
          <a:p>
            <a:pPr>
              <a:buClr>
                <a:schemeClr val="accent4"/>
              </a:buClr>
              <a:buFont typeface="Arabic Typesetting" panose="03020402040406030203" pitchFamily="66" charset="-78"/>
              <a:buChar char="•"/>
            </a:pPr>
            <a:r>
              <a:rPr lang="en-US" kern="500" dirty="0">
                <a:latin typeface="Arabic Typesetting" panose="03020402040406030203" pitchFamily="66" charset="-78"/>
                <a:cs typeface="Arabic Typesetting" panose="03020402040406030203" pitchFamily="66" charset="-78"/>
              </a:rPr>
              <a:t>Do the minerals require active management?</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If yes, who has the skills to manage them?</a:t>
            </a:r>
          </a:p>
          <a:p>
            <a:pPr lvl="1">
              <a:buClr>
                <a:schemeClr val="accent4"/>
              </a:buClr>
              <a:buFont typeface="Arabic Typesetting" panose="03020402040406030203" pitchFamily="66" charset="-78"/>
              <a:buChar char="•"/>
            </a:pPr>
            <a:r>
              <a:rPr lang="en-US" sz="2400" kern="500" dirty="0">
                <a:latin typeface="Arabic Typesetting" panose="03020402040406030203" pitchFamily="66" charset="-78"/>
                <a:cs typeface="Arabic Typesetting" panose="03020402040406030203" pitchFamily="66" charset="-78"/>
              </a:rPr>
              <a:t>What form of entity should be used to manage them (trust with delegation, directed trust, LLC)?</a:t>
            </a: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7</a:t>
            </a:fld>
            <a:endParaRPr lang="en-US"/>
          </a:p>
        </p:txBody>
      </p:sp>
    </p:spTree>
    <p:extLst>
      <p:ext uri="{BB962C8B-B14F-4D97-AF65-F5344CB8AC3E}">
        <p14:creationId xmlns:p14="http://schemas.microsoft.com/office/powerpoint/2010/main" val="314742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A.  OIL AND GAS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marL="0" indent="0">
              <a:buClr>
                <a:schemeClr val="accent4"/>
              </a:buClr>
              <a:buNone/>
            </a:pPr>
            <a:r>
              <a:rPr lang="en-US" sz="2300" b="1" kern="500" dirty="0">
                <a:latin typeface="Arabic Typesetting" panose="03020402040406030203" pitchFamily="66" charset="-78"/>
                <a:cs typeface="Arabic Typesetting" panose="03020402040406030203" pitchFamily="66" charset="-78"/>
              </a:rPr>
              <a:t>Case Study 1:   Mary </a:t>
            </a:r>
          </a:p>
          <a:p>
            <a:pPr marL="0" indent="0">
              <a:buClr>
                <a:schemeClr val="accent4"/>
              </a:buClr>
              <a:buNone/>
            </a:pPr>
            <a:r>
              <a:rPr lang="en-US" sz="2300" kern="500" dirty="0">
                <a:latin typeface="Arabic Typesetting" panose="03020402040406030203" pitchFamily="66" charset="-78"/>
                <a:cs typeface="Arabic Typesetting" panose="03020402040406030203" pitchFamily="66" charset="-78"/>
              </a:rPr>
              <a:t>Over the years, Mary inherited 43 separate royalty interests in Oklahoma, Nebraska, Texas, and New Mexico from various family members.  Mary is now 83, and is having trouble keeping track of all the royalty checks and tax reporting documents she receives.  She would like to have her son manage these for her, because he is an accountant.  At her death, she wants to make sure that her 4 children continue to enjoy the mineral interest income equally when she dies. </a:t>
            </a:r>
          </a:p>
          <a:p>
            <a:pPr marL="0" indent="0">
              <a:buClr>
                <a:schemeClr val="accent4"/>
              </a:buClr>
              <a:buNone/>
            </a:pPr>
            <a:r>
              <a:rPr lang="en-US" sz="2300" kern="500" dirty="0">
                <a:latin typeface="Arabic Typesetting" panose="03020402040406030203" pitchFamily="66" charset="-78"/>
                <a:cs typeface="Arabic Typesetting" panose="03020402040406030203" pitchFamily="66" charset="-78"/>
              </a:rPr>
              <a:t>What tools do you consider?</a:t>
            </a:r>
          </a:p>
          <a:p>
            <a:pPr lvl="1">
              <a:buClr>
                <a:schemeClr val="accent4"/>
              </a:buClr>
              <a:buFont typeface="Arabic Typesetting" panose="03020402040406030203" pitchFamily="66" charset="-78"/>
              <a:buChar char="•"/>
            </a:pPr>
            <a:r>
              <a:rPr lang="en-US" sz="2300" kern="500" dirty="0">
                <a:latin typeface="Arabic Typesetting" panose="03020402040406030203" pitchFamily="66" charset="-78"/>
                <a:cs typeface="Arabic Typesetting" panose="03020402040406030203" pitchFamily="66" charset="-78"/>
              </a:rPr>
              <a:t>LLC with son as manager, Mary as sole owner during life; at death Mary’s interest in the LLC passes to her 4 children equally, son continues to manage.  If a child wants to sell, must first offer to other members. </a:t>
            </a:r>
          </a:p>
          <a:p>
            <a:pPr lvl="1">
              <a:buClr>
                <a:schemeClr val="accent4"/>
              </a:buClr>
              <a:buFont typeface="Arabic Typesetting" panose="03020402040406030203" pitchFamily="66" charset="-78"/>
              <a:buChar char="•"/>
            </a:pPr>
            <a:r>
              <a:rPr lang="en-US" sz="2300" kern="500" dirty="0">
                <a:latin typeface="Arabic Typesetting" panose="03020402040406030203" pitchFamily="66" charset="-78"/>
                <a:cs typeface="Arabic Typesetting" panose="03020402040406030203" pitchFamily="66" charset="-78"/>
              </a:rPr>
              <a:t>Funded revocable trust with Mary and son as co-trustees, with a Delegation of Authority between co-trustees authorizing son to handle all of the mineral interests owned by the trust.</a:t>
            </a:r>
          </a:p>
          <a:p>
            <a:pPr lvl="1">
              <a:buClr>
                <a:schemeClr val="accent4"/>
              </a:buClr>
              <a:buFont typeface="Arabic Typesetting" panose="03020402040406030203" pitchFamily="66" charset="-78"/>
              <a:buChar char="•"/>
            </a:pPr>
            <a:r>
              <a:rPr lang="en-US" sz="2300" kern="500" dirty="0">
                <a:latin typeface="Arabic Typesetting" panose="03020402040406030203" pitchFamily="66" charset="-78"/>
                <a:cs typeface="Arabic Typesetting" panose="03020402040406030203" pitchFamily="66" charset="-78"/>
              </a:rPr>
              <a:t>Son uses Mary’s power of attorney to manage all mineral interests during her life; at death her Will distributes to her 4 children in equal shares, outright.</a:t>
            </a: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8</a:t>
            </a:fld>
            <a:endParaRPr lang="en-US"/>
          </a:p>
        </p:txBody>
      </p:sp>
    </p:spTree>
    <p:extLst>
      <p:ext uri="{BB962C8B-B14F-4D97-AF65-F5344CB8AC3E}">
        <p14:creationId xmlns:p14="http://schemas.microsoft.com/office/powerpoint/2010/main" val="412601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E0-CC01-4204-AEE7-16BD03730D59}"/>
              </a:ext>
            </a:extLst>
          </p:cNvPr>
          <p:cNvSpPr>
            <a:spLocks noGrp="1"/>
          </p:cNvSpPr>
          <p:nvPr>
            <p:ph type="title"/>
          </p:nvPr>
        </p:nvSpPr>
        <p:spPr>
          <a:xfrm>
            <a:off x="1087232" y="276555"/>
            <a:ext cx="10058400" cy="889054"/>
          </a:xfrm>
        </p:spPr>
        <p:txBody>
          <a:bodyPr>
            <a:normAutofit fontScale="90000"/>
          </a:bodyPr>
          <a:lstStyle/>
          <a:p>
            <a:r>
              <a:rPr lang="en-US" sz="5400" b="1" dirty="0">
                <a:latin typeface="Arabic Typesetting" panose="03020402040406030203" pitchFamily="66" charset="-78"/>
                <a:cs typeface="Arabic Typesetting" panose="03020402040406030203" pitchFamily="66" charset="-78"/>
              </a:rPr>
              <a:t>A.  OIL AND GAS INTERESTS</a:t>
            </a:r>
          </a:p>
        </p:txBody>
      </p:sp>
      <p:sp>
        <p:nvSpPr>
          <p:cNvPr id="3" name="Content Placeholder 2">
            <a:extLst>
              <a:ext uri="{FF2B5EF4-FFF2-40B4-BE49-F238E27FC236}">
                <a16:creationId xmlns:a16="http://schemas.microsoft.com/office/drawing/2014/main" id="{FAB547FA-64F4-4813-9484-A86940159B25}"/>
              </a:ext>
            </a:extLst>
          </p:cNvPr>
          <p:cNvSpPr>
            <a:spLocks noGrp="1"/>
          </p:cNvSpPr>
          <p:nvPr>
            <p:ph idx="1"/>
          </p:nvPr>
        </p:nvSpPr>
        <p:spPr>
          <a:xfrm>
            <a:off x="560443" y="1165609"/>
            <a:ext cx="10439252" cy="5055897"/>
          </a:xfrm>
        </p:spPr>
        <p:txBody>
          <a:bodyPr>
            <a:noAutofit/>
          </a:bodyPr>
          <a:lstStyle/>
          <a:p>
            <a:pPr marL="0" indent="0">
              <a:buClr>
                <a:schemeClr val="accent4"/>
              </a:buClr>
              <a:buNone/>
            </a:pPr>
            <a:r>
              <a:rPr lang="en-US" sz="2200" b="1" kern="500" dirty="0">
                <a:latin typeface="Arabic Typesetting" panose="03020402040406030203" pitchFamily="66" charset="-78"/>
                <a:cs typeface="Arabic Typesetting" panose="03020402040406030203" pitchFamily="66" charset="-78"/>
              </a:rPr>
              <a:t>Case Study 2:   Peter the Oil Baron</a:t>
            </a:r>
          </a:p>
          <a:p>
            <a:pPr marL="0" indent="0">
              <a:buClr>
                <a:schemeClr val="accent4"/>
              </a:buClr>
              <a:buNone/>
            </a:pPr>
            <a:r>
              <a:rPr lang="en-US" sz="2200" kern="500" dirty="0">
                <a:latin typeface="Arabic Typesetting" panose="03020402040406030203" pitchFamily="66" charset="-78"/>
                <a:cs typeface="Arabic Typesetting" panose="03020402040406030203" pitchFamily="66" charset="-78"/>
              </a:rPr>
              <a:t>Peter amassed an extensive portfolio of working interests, royalty and overriding royalty interests in the Permian Basin in Texas over his lifetime. Peter’s 1974 trust agreement (including 17 separate amendments) named a bank as trustee and two individual trustees, with one of the individual trustees in charge of managing the oil and gas assets.  </a:t>
            </a:r>
          </a:p>
          <a:p>
            <a:pPr marL="0" indent="0">
              <a:buClr>
                <a:schemeClr val="accent4"/>
              </a:buClr>
              <a:buNone/>
            </a:pPr>
            <a:r>
              <a:rPr lang="en-US" sz="2200" kern="500" dirty="0">
                <a:latin typeface="Arabic Typesetting" panose="03020402040406030203" pitchFamily="66" charset="-78"/>
                <a:cs typeface="Arabic Typesetting" panose="03020402040406030203" pitchFamily="66" charset="-78"/>
              </a:rPr>
              <a:t>	</a:t>
            </a:r>
            <a:r>
              <a:rPr lang="en-US" sz="2000" kern="500" dirty="0">
                <a:latin typeface="Arabic Typesetting" panose="03020402040406030203" pitchFamily="66" charset="-78"/>
                <a:cs typeface="Arabic Typesetting" panose="03020402040406030203" pitchFamily="66" charset="-78"/>
              </a:rPr>
              <a:t>The trust agreement directed the trustees to “retain to the fullest extent possible Settlor’s interest in oil properties.”  It also provided:  	“Because of the nature of the assets held under this agreement, the individual Trustees will have an unusually large share of the work of 	administering the assets of the trusts herein created… Settlor recognizes that one of the individual fiduciaries, X, will serve as full 	time manager of all of the oil and other properties which may become part of the Settlor’s trust estate, in which capacity he has served 	Settlor well for many years. This service will be separate from his duties as fiduciary and shall be separately compensated by an adequate 	salary…”  </a:t>
            </a:r>
          </a:p>
          <a:p>
            <a:pPr marL="0" indent="0">
              <a:buClr>
                <a:schemeClr val="accent4"/>
              </a:buClr>
              <a:buNone/>
            </a:pPr>
            <a:r>
              <a:rPr lang="en-US" sz="2200" kern="500" dirty="0">
                <a:latin typeface="Arabic Typesetting" panose="03020402040406030203" pitchFamily="66" charset="-78"/>
                <a:cs typeface="Arabic Typesetting" panose="03020402040406030203" pitchFamily="66" charset="-78"/>
              </a:rPr>
              <a:t>A very detailed Schedule A listed all of the “Retained Oil &amp; Gas Interests” which were to be under the specific management of the individual oil &amp; gas manager, and not the bank trustee, in effect creating a bifurcated or directed trust.  </a:t>
            </a:r>
          </a:p>
          <a:p>
            <a:pPr marL="0" indent="0">
              <a:buClr>
                <a:schemeClr val="accent4"/>
              </a:buClr>
              <a:buNone/>
            </a:pPr>
            <a:r>
              <a:rPr lang="en-US" sz="2200" kern="500" dirty="0">
                <a:latin typeface="Arabic Typesetting" panose="03020402040406030203" pitchFamily="66" charset="-78"/>
                <a:cs typeface="Arabic Typesetting" panose="03020402040406030203" pitchFamily="66" charset="-78"/>
              </a:rPr>
              <a:t>By 2012, the oil &amp; gas manager had shepherded the assets so well that the trust’s annual DNI was 4.5 million (68% of which was from oil revenue), despite continuing calls from the bank trustee through the years to diversify out of the oil &amp; gas business. </a:t>
            </a: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kern="500" dirty="0">
              <a:latin typeface="Arabic Typesetting" panose="03020402040406030203" pitchFamily="66" charset="-78"/>
              <a:cs typeface="Arabic Typesetting" panose="03020402040406030203" pitchFamily="66" charset="-78"/>
            </a:endParaRPr>
          </a:p>
          <a:p>
            <a:pPr marL="457200" lvl="1" indent="0">
              <a:buClr>
                <a:schemeClr val="accent4"/>
              </a:buClr>
              <a:buNone/>
            </a:pPr>
            <a:endParaRPr lang="en-US"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kern="500" dirty="0">
              <a:latin typeface="Arabic Typesetting" panose="03020402040406030203" pitchFamily="66" charset="-78"/>
              <a:cs typeface="Arabic Typesetting" panose="03020402040406030203" pitchFamily="66" charset="-78"/>
            </a:endParaRPr>
          </a:p>
          <a:p>
            <a:pPr>
              <a:buClr>
                <a:schemeClr val="accent4"/>
              </a:buClr>
              <a:buFont typeface="Arabic Typesetting" panose="03020402040406030203" pitchFamily="66" charset="-78"/>
              <a:buChar char="•"/>
            </a:pPr>
            <a:endParaRPr lang="en-US" sz="3200" dirty="0">
              <a:latin typeface="Arabic Typesetting" panose="03020402040406030203" pitchFamily="66" charset="-78"/>
              <a:cs typeface="Arabic Typesetting" panose="03020402040406030203" pitchFamily="66" charset="-78"/>
            </a:endParaRPr>
          </a:p>
          <a:p>
            <a:pPr>
              <a:buClr>
                <a:schemeClr val="accent4"/>
              </a:buClr>
            </a:pPr>
            <a:endParaRPr lang="en-US" sz="3600" dirty="0">
              <a:latin typeface="Arabic Typesetting" panose="03020402040406030203" pitchFamily="66" charset="-78"/>
              <a:cs typeface="Arabic Typesetting" panose="03020402040406030203" pitchFamily="66" charset="-78"/>
            </a:endParaRPr>
          </a:p>
          <a:p>
            <a:pPr marL="0" indent="0">
              <a:buNone/>
            </a:pPr>
            <a:r>
              <a:rPr lang="en-US" sz="3600" dirty="0">
                <a:latin typeface="Arabic Typesetting" panose="03020402040406030203" pitchFamily="66" charset="-78"/>
                <a:cs typeface="Arabic Typesetting" panose="03020402040406030203" pitchFamily="66" charset="-78"/>
              </a:rPr>
              <a:t> </a:t>
            </a:r>
          </a:p>
          <a:p>
            <a:pPr marL="0" indent="0">
              <a:buNone/>
            </a:pPr>
            <a:endParaRPr lang="en-US" sz="3600" dirty="0">
              <a:latin typeface="Arabic Typesetting" panose="03020402040406030203" pitchFamily="66" charset="-78"/>
              <a:cs typeface="Arabic Typesetting" panose="03020402040406030203" pitchFamily="66" charset="-78"/>
            </a:endParaRPr>
          </a:p>
          <a:p>
            <a:endParaRPr lang="en-US" sz="3600" dirty="0">
              <a:latin typeface="Arabic Typesetting" panose="03020402040406030203" pitchFamily="66" charset="-78"/>
              <a:cs typeface="Arabic Typesetting" panose="03020402040406030203" pitchFamily="66" charset="-78"/>
            </a:endParaRPr>
          </a:p>
          <a:p>
            <a:pPr lvl="1"/>
            <a:endParaRPr lang="en-US" sz="3600" dirty="0">
              <a:latin typeface="Arabic Typesetting" panose="03020402040406030203" pitchFamily="66" charset="-78"/>
              <a:cs typeface="Arabic Typesetting" panose="03020402040406030203" pitchFamily="66" charset="-78"/>
            </a:endParaRPr>
          </a:p>
          <a:p>
            <a:endParaRPr lang="en-US" sz="3600" dirty="0"/>
          </a:p>
        </p:txBody>
      </p:sp>
      <p:sp>
        <p:nvSpPr>
          <p:cNvPr id="4" name="Slide Number Placeholder 3"/>
          <p:cNvSpPr>
            <a:spLocks noGrp="1"/>
          </p:cNvSpPr>
          <p:nvPr>
            <p:ph type="sldNum" sz="quarter" idx="12"/>
          </p:nvPr>
        </p:nvSpPr>
        <p:spPr/>
        <p:txBody>
          <a:bodyPr/>
          <a:lstStyle/>
          <a:p>
            <a:fld id="{A98FFECF-4EE5-455F-9C5E-C8F108ECCCAB}" type="slidenum">
              <a:rPr lang="en-US" smtClean="0"/>
              <a:t>9</a:t>
            </a:fld>
            <a:endParaRPr lang="en-US"/>
          </a:p>
        </p:txBody>
      </p:sp>
    </p:spTree>
    <p:extLst>
      <p:ext uri="{BB962C8B-B14F-4D97-AF65-F5344CB8AC3E}">
        <p14:creationId xmlns:p14="http://schemas.microsoft.com/office/powerpoint/2010/main" val="3801825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4098</TotalTime>
  <Words>2662</Words>
  <Application>Microsoft Office PowerPoint</Application>
  <PresentationFormat>Widescreen</PresentationFormat>
  <Paragraphs>320</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Arabic Typesetting</vt:lpstr>
      <vt:lpstr>Arial</vt:lpstr>
      <vt:lpstr>Calibri</vt:lpstr>
      <vt:lpstr>Garamond</vt:lpstr>
      <vt:lpstr>Organic</vt:lpstr>
      <vt:lpstr>   Unique Assets:  Practical Tips and Case Studies for Planning and Administration</vt:lpstr>
      <vt:lpstr>Introduction </vt:lpstr>
      <vt:lpstr>GENERAL CONSIDERATIONS - TOOLS </vt:lpstr>
      <vt:lpstr>GENERAL CONSIDERATIONS – FIDUCIARY DUTIES </vt:lpstr>
      <vt:lpstr>QUESTIONS TO ASK IN EVERY UNIQUE ASSET SITUATION </vt:lpstr>
      <vt:lpstr>QUESTIONS TO ASK IN EVERY UNIQUE ASSET SITUATION </vt:lpstr>
      <vt:lpstr>A.  OIL AND GAS INTERESTS</vt:lpstr>
      <vt:lpstr>A.  OIL AND GAS INTERESTS</vt:lpstr>
      <vt:lpstr>A.  OIL AND GAS INTERESTS</vt:lpstr>
      <vt:lpstr>A.  OIL AND GAS INTERESTS</vt:lpstr>
      <vt:lpstr>B.  REAL ESTATE INVESTORS</vt:lpstr>
      <vt:lpstr>B.  REAL ESTATE INVESTORS</vt:lpstr>
      <vt:lpstr>B.  REAL ESTATE INVESTORS</vt:lpstr>
      <vt:lpstr>C. FARM AND RANCH INTERESTS</vt:lpstr>
      <vt:lpstr>C. FARM AND RANCH INTERESTS</vt:lpstr>
      <vt:lpstr>C.  FARM AND RANCH INTERESTS</vt:lpstr>
      <vt:lpstr>D. Closely-held Business interests</vt:lpstr>
      <vt:lpstr>Darla L. Daniel, Esq. , darla@balsonfaix.com, 720-974-6332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Wills, Trusts, &amp; Estates</dc:title>
  <dc:creator>Darla</dc:creator>
  <cp:lastModifiedBy>Darla</cp:lastModifiedBy>
  <cp:revision>200</cp:revision>
  <cp:lastPrinted>2019-08-19T19:39:26Z</cp:lastPrinted>
  <dcterms:created xsi:type="dcterms:W3CDTF">2018-03-10T16:29:25Z</dcterms:created>
  <dcterms:modified xsi:type="dcterms:W3CDTF">2019-08-19T20:13:17Z</dcterms:modified>
</cp:coreProperties>
</file>