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61" r:id="rId5"/>
    <p:sldId id="259" r:id="rId6"/>
    <p:sldId id="260"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51" d="100"/>
          <a:sy n="51" d="100"/>
        </p:scale>
        <p:origin x="53" y="806"/>
      </p:cViewPr>
      <p:guideLst/>
    </p:cSldViewPr>
  </p:slideViewPr>
  <p:notesTextViewPr>
    <p:cViewPr>
      <p:scale>
        <a:sx n="1" d="1"/>
        <a:sy n="1" d="1"/>
      </p:scale>
      <p:origin x="0" y="0"/>
    </p:cViewPr>
  </p:notesText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33B7B7-BF31-45DD-9F3B-E3E5122A648B}" type="datetimeFigureOut">
              <a:rPr lang="en-US" smtClean="0"/>
              <a:t>1/31/2019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1246188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E79D0-19E1-480F-AFFD-742905F95AFB}" type="datetimeFigureOut">
              <a:rPr lang="en-US" smtClean="0"/>
              <a:t>1/31/2019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F6306-A45B-45E3-AFC2-AA0428507EF6}" type="slidenum">
              <a:rPr lang="en-US" smtClean="0"/>
              <a:t>‹#›</a:t>
            </a:fld>
            <a:endParaRPr lang="en-US"/>
          </a:p>
        </p:txBody>
      </p:sp>
    </p:spTree>
    <p:extLst>
      <p:ext uri="{BB962C8B-B14F-4D97-AF65-F5344CB8AC3E}">
        <p14:creationId xmlns:p14="http://schemas.microsoft.com/office/powerpoint/2010/main" val="18520384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5F6306-A45B-45E3-AFC2-AA0428507EF6}" type="slidenum">
              <a:rPr lang="en-US" smtClean="0"/>
              <a:t>21</a:t>
            </a:fld>
            <a:endParaRPr lang="en-US"/>
          </a:p>
        </p:txBody>
      </p:sp>
    </p:spTree>
    <p:extLst>
      <p:ext uri="{BB962C8B-B14F-4D97-AF65-F5344CB8AC3E}">
        <p14:creationId xmlns:p14="http://schemas.microsoft.com/office/powerpoint/2010/main" val="2281567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CE6FF9-B45A-4553-BFE5-B496477E47A4}"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2671550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E6FF9-B45A-4553-BFE5-B496477E47A4}"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2094634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E6FF9-B45A-4553-BFE5-B496477E47A4}"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40153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E6FF9-B45A-4553-BFE5-B496477E47A4}"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1644318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CE6FF9-B45A-4553-BFE5-B496477E47A4}"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49107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CE6FF9-B45A-4553-BFE5-B496477E47A4}"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132466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CE6FF9-B45A-4553-BFE5-B496477E47A4}"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452605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CE6FF9-B45A-4553-BFE5-B496477E47A4}"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223697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CE6FF9-B45A-4553-BFE5-B496477E47A4}"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320597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CE6FF9-B45A-4553-BFE5-B496477E47A4}"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89817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CE6FF9-B45A-4553-BFE5-B496477E47A4}"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EFB92-12AC-4F64-810D-33DC80C05B1E}" type="slidenum">
              <a:rPr lang="en-US" smtClean="0"/>
              <a:t>‹#›</a:t>
            </a:fld>
            <a:endParaRPr lang="en-US"/>
          </a:p>
        </p:txBody>
      </p:sp>
    </p:spTree>
    <p:extLst>
      <p:ext uri="{BB962C8B-B14F-4D97-AF65-F5344CB8AC3E}">
        <p14:creationId xmlns:p14="http://schemas.microsoft.com/office/powerpoint/2010/main" val="705708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E6FF9-B45A-4553-BFE5-B496477E47A4}" type="datetimeFigureOut">
              <a:rPr lang="en-US" smtClean="0"/>
              <a:t>1/31/2019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EFB92-12AC-4F64-810D-33DC80C05B1E}" type="slidenum">
              <a:rPr lang="en-US" smtClean="0"/>
              <a:t>‹#›</a:t>
            </a:fld>
            <a:endParaRPr lang="en-US"/>
          </a:p>
        </p:txBody>
      </p:sp>
    </p:spTree>
    <p:extLst>
      <p:ext uri="{BB962C8B-B14F-4D97-AF65-F5344CB8AC3E}">
        <p14:creationId xmlns:p14="http://schemas.microsoft.com/office/powerpoint/2010/main" val="219525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yster@hbcboulde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Colorado Uniform </a:t>
            </a:r>
            <a:br>
              <a:rPr lang="en-US" dirty="0" smtClean="0"/>
            </a:br>
            <a:r>
              <a:rPr lang="en-US" dirty="0" smtClean="0"/>
              <a:t>Trust Code</a:t>
            </a:r>
            <a:endParaRPr lang="en-US" dirty="0"/>
          </a:p>
        </p:txBody>
      </p:sp>
      <p:sp>
        <p:nvSpPr>
          <p:cNvPr id="3" name="Subtitle 2"/>
          <p:cNvSpPr>
            <a:spLocks noGrp="1"/>
          </p:cNvSpPr>
          <p:nvPr>
            <p:ph type="subTitle" idx="1"/>
          </p:nvPr>
        </p:nvSpPr>
        <p:spPr>
          <a:xfrm>
            <a:off x="1524000" y="3602038"/>
            <a:ext cx="9144000" cy="2753792"/>
          </a:xfrm>
        </p:spPr>
        <p:txBody>
          <a:bodyPr>
            <a:normAutofit fontScale="92500" lnSpcReduction="10000"/>
          </a:bodyPr>
          <a:lstStyle/>
          <a:p>
            <a:endParaRPr lang="en-US" dirty="0"/>
          </a:p>
          <a:p>
            <a:r>
              <a:rPr lang="en-US" dirty="0" smtClean="0"/>
              <a:t>Constance </a:t>
            </a:r>
            <a:r>
              <a:rPr lang="en-US" dirty="0" err="1" smtClean="0"/>
              <a:t>Tromble</a:t>
            </a:r>
            <a:r>
              <a:rPr lang="en-US" dirty="0" smtClean="0"/>
              <a:t> </a:t>
            </a:r>
            <a:r>
              <a:rPr lang="en-US" dirty="0" smtClean="0"/>
              <a:t>Eyster</a:t>
            </a:r>
          </a:p>
          <a:p>
            <a:r>
              <a:rPr lang="en-US" dirty="0" smtClean="0"/>
              <a:t>Hutchinson Black and Cook, LLC</a:t>
            </a:r>
          </a:p>
          <a:p>
            <a:r>
              <a:rPr lang="en-US" dirty="0" smtClean="0"/>
              <a:t>921 Walnut Street, Suite 200</a:t>
            </a:r>
          </a:p>
          <a:p>
            <a:r>
              <a:rPr lang="en-US" dirty="0" smtClean="0"/>
              <a:t>Boulder,  CO  80302</a:t>
            </a:r>
          </a:p>
          <a:p>
            <a:r>
              <a:rPr lang="en-US" dirty="0" smtClean="0">
                <a:hlinkClick r:id="rId2"/>
              </a:rPr>
              <a:t>eyster@hbcboulder.com</a:t>
            </a:r>
            <a:endParaRPr lang="en-US" dirty="0" smtClean="0"/>
          </a:p>
          <a:p>
            <a:r>
              <a:rPr lang="en-US" dirty="0" smtClean="0"/>
              <a:t>303-442-6514</a:t>
            </a:r>
            <a:endParaRPr lang="en-US" dirty="0"/>
          </a:p>
        </p:txBody>
      </p:sp>
    </p:spTree>
    <p:extLst>
      <p:ext uri="{BB962C8B-B14F-4D97-AF65-F5344CB8AC3E}">
        <p14:creationId xmlns:p14="http://schemas.microsoft.com/office/powerpoint/2010/main" val="388631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1306"/>
          </a:xfrm>
        </p:spPr>
        <p:txBody>
          <a:bodyPr/>
          <a:lstStyle/>
          <a:p>
            <a:pPr algn="ctr"/>
            <a:r>
              <a:rPr lang="en-US" sz="3000" dirty="0" smtClean="0"/>
              <a:t>Alternative Dispute Resolution and </a:t>
            </a:r>
            <a:br>
              <a:rPr lang="en-US" sz="3000" dirty="0" smtClean="0"/>
            </a:br>
            <a:r>
              <a:rPr lang="en-US" sz="3000" dirty="0" err="1" smtClean="0"/>
              <a:t>Nonjudicial</a:t>
            </a:r>
            <a:r>
              <a:rPr lang="en-US" sz="3000" dirty="0" smtClean="0"/>
              <a:t> Settlement Agreements</a:t>
            </a:r>
            <a:endParaRPr lang="en-US" sz="3000" dirty="0"/>
          </a:p>
        </p:txBody>
      </p:sp>
      <p:sp>
        <p:nvSpPr>
          <p:cNvPr id="3" name="Content Placeholder 2"/>
          <p:cNvSpPr>
            <a:spLocks noGrp="1"/>
          </p:cNvSpPr>
          <p:nvPr>
            <p:ph idx="1"/>
          </p:nvPr>
        </p:nvSpPr>
        <p:spPr>
          <a:xfrm>
            <a:off x="838200" y="1336432"/>
            <a:ext cx="10515600" cy="5162842"/>
          </a:xfrm>
        </p:spPr>
        <p:txBody>
          <a:bodyPr>
            <a:noAutofit/>
          </a:bodyPr>
          <a:lstStyle/>
          <a:p>
            <a:pPr marL="0" lvl="0" indent="0">
              <a:buNone/>
            </a:pPr>
            <a:r>
              <a:rPr lang="en-US" sz="1700" b="1" dirty="0" smtClean="0"/>
              <a:t>Alternative </a:t>
            </a:r>
            <a:r>
              <a:rPr lang="en-US" sz="1700" b="1" dirty="0"/>
              <a:t>Dispute Resolution</a:t>
            </a:r>
            <a:r>
              <a:rPr lang="en-US" sz="1700" dirty="0" smtClean="0"/>
              <a:t>.</a:t>
            </a:r>
            <a:endParaRPr lang="en-US" sz="1700" dirty="0"/>
          </a:p>
          <a:p>
            <a:pPr marL="0" indent="0">
              <a:buNone/>
            </a:pPr>
            <a:r>
              <a:rPr lang="en-US" sz="1700" dirty="0"/>
              <a:t>Unique to the CUTC is a provision addressing a settlor’s decision to designate in a trust instrument a method of alternative dispute resolution.  These </a:t>
            </a:r>
            <a:r>
              <a:rPr lang="en-US" sz="1700" dirty="0" smtClean="0"/>
              <a:t>clauses will </a:t>
            </a:r>
            <a:r>
              <a:rPr lang="en-US" sz="1700" dirty="0"/>
              <a:t>be valid and enforceable, unless they can be held invalid on the same grounds as a trust would be deemed invalid (for example, lack of capacity or undue influence).  Whether or not a settlor includes an ADR provision in a trust agreement, the court may order parties to a trust proceeding to participate in some form of ADR, so long as the court’s order is consistent with any ADR provision in the trust </a:t>
            </a:r>
            <a:r>
              <a:rPr lang="en-US" sz="1700" dirty="0" smtClean="0"/>
              <a:t>agreement.</a:t>
            </a:r>
          </a:p>
          <a:p>
            <a:pPr marL="0" indent="0">
              <a:buNone/>
            </a:pPr>
            <a:endParaRPr lang="en-US" sz="1700" dirty="0"/>
          </a:p>
          <a:p>
            <a:pPr marL="0" indent="0">
              <a:buNone/>
            </a:pPr>
            <a:r>
              <a:rPr lang="en-US" sz="1700" b="1" dirty="0" err="1" smtClean="0"/>
              <a:t>Nonjudicial</a:t>
            </a:r>
            <a:r>
              <a:rPr lang="en-US" sz="1700" b="1" dirty="0" smtClean="0"/>
              <a:t> Settlement Agreements.</a:t>
            </a:r>
          </a:p>
          <a:p>
            <a:pPr marL="0" lvl="0" indent="0">
              <a:buNone/>
            </a:pPr>
            <a:r>
              <a:rPr lang="en-US" sz="1700" dirty="0" smtClean="0"/>
              <a:t>Similar to existing statute C.R.S. §15-12-912 (Private agreements among successors to decedent binding on personal representative), the CUTC allows certain persons impacted by an issue involving trusts to reach an enforceable agreement without court approval.  C.R.S. §15-5-111.</a:t>
            </a:r>
          </a:p>
          <a:p>
            <a:pPr marL="0" indent="0">
              <a:buNone/>
            </a:pPr>
            <a:r>
              <a:rPr lang="en-US" sz="1700" dirty="0" smtClean="0"/>
              <a:t>Persons who must be included in the </a:t>
            </a:r>
            <a:r>
              <a:rPr lang="en-US" sz="1700" dirty="0" err="1" smtClean="0"/>
              <a:t>nonjudicial</a:t>
            </a:r>
            <a:r>
              <a:rPr lang="en-US" sz="1700" dirty="0" smtClean="0"/>
              <a:t> settlement agreement are those persons “whose interests in the trust would be materially affected by its provisions were the settlement to be approved by the court at the time it was entered into by the parties.”</a:t>
            </a:r>
          </a:p>
          <a:p>
            <a:pPr marL="0" lvl="0" indent="0">
              <a:buNone/>
            </a:pPr>
            <a:r>
              <a:rPr lang="en-US" sz="1700" dirty="0" err="1" smtClean="0"/>
              <a:t>Nonjudicial</a:t>
            </a:r>
            <a:r>
              <a:rPr lang="en-US" sz="1700" dirty="0" smtClean="0"/>
              <a:t> settlement agreements will not be valid if they would violate a material purpose of the trust, or if it includes terms and conditions that could not be properly approved by a court.</a:t>
            </a:r>
            <a:r>
              <a:rPr lang="en-US" sz="1700" dirty="0"/>
              <a:t> </a:t>
            </a:r>
            <a:r>
              <a:rPr lang="en-US" sz="1700" dirty="0" smtClean="0"/>
              <a:t> The </a:t>
            </a:r>
            <a:r>
              <a:rPr lang="en-US" sz="1700" dirty="0" err="1" smtClean="0"/>
              <a:t>nonjudicial</a:t>
            </a:r>
            <a:r>
              <a:rPr lang="en-US" sz="1700" dirty="0" smtClean="0"/>
              <a:t> settlement agreement can be submitted to the Court for approval.</a:t>
            </a:r>
          </a:p>
        </p:txBody>
      </p:sp>
    </p:spTree>
    <p:extLst>
      <p:ext uri="{BB962C8B-B14F-4D97-AF65-F5344CB8AC3E}">
        <p14:creationId xmlns:p14="http://schemas.microsoft.com/office/powerpoint/2010/main" val="2858451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9441"/>
          </a:xfrm>
        </p:spPr>
        <p:txBody>
          <a:bodyPr>
            <a:normAutofit/>
          </a:bodyPr>
          <a:lstStyle/>
          <a:p>
            <a:pPr algn="ctr"/>
            <a:r>
              <a:rPr lang="en-US" sz="3000" dirty="0" smtClean="0"/>
              <a:t>Coordination with Other Statutes</a:t>
            </a:r>
            <a:endParaRPr lang="en-US" sz="3000" dirty="0"/>
          </a:p>
        </p:txBody>
      </p:sp>
      <p:sp>
        <p:nvSpPr>
          <p:cNvPr id="3" name="Content Placeholder 2"/>
          <p:cNvSpPr>
            <a:spLocks noGrp="1"/>
          </p:cNvSpPr>
          <p:nvPr>
            <p:ph idx="1"/>
          </p:nvPr>
        </p:nvSpPr>
        <p:spPr/>
        <p:txBody>
          <a:bodyPr>
            <a:normAutofit/>
          </a:bodyPr>
          <a:lstStyle/>
          <a:p>
            <a:pPr marL="0" indent="0" algn="just">
              <a:buNone/>
            </a:pPr>
            <a:r>
              <a:rPr lang="en-US" dirty="0" smtClean="0"/>
              <a:t>The CUTC expressly incorporates the rules of construction applicable to trusts that may exist in other Colorado statutes.  </a:t>
            </a:r>
          </a:p>
          <a:p>
            <a:pPr marL="0" indent="0" algn="just">
              <a:buNone/>
            </a:pPr>
            <a:endParaRPr lang="en-US" dirty="0"/>
          </a:p>
          <a:p>
            <a:pPr marL="0" indent="0" algn="just">
              <a:buNone/>
            </a:pPr>
            <a:r>
              <a:rPr lang="en-US" dirty="0" smtClean="0"/>
              <a:t>Those sections of the CPC include, for example, statutes dealing with the identification of descendants who are adopted or born by assisted reproduction technologies, class gifts, simultaneous death, the rule against perpetuities, disclaimers, slayer statute, and revocation upon dissolution of marriage, among others.  These statutes as they apply to trusts and are not inconsistent with the CUTC, will continue to apply under C.R.S. §15-5-112.</a:t>
            </a:r>
          </a:p>
          <a:p>
            <a:endParaRPr lang="en-US" dirty="0"/>
          </a:p>
        </p:txBody>
      </p:sp>
    </p:spTree>
    <p:extLst>
      <p:ext uri="{BB962C8B-B14F-4D97-AF65-F5344CB8AC3E}">
        <p14:creationId xmlns:p14="http://schemas.microsoft.com/office/powerpoint/2010/main" val="607774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3947"/>
          </a:xfrm>
        </p:spPr>
        <p:txBody>
          <a:bodyPr>
            <a:normAutofit/>
          </a:bodyPr>
          <a:lstStyle/>
          <a:p>
            <a:pPr algn="ctr"/>
            <a:r>
              <a:rPr lang="en-US" sz="3000" dirty="0" smtClean="0"/>
              <a:t>Trust Registration</a:t>
            </a:r>
            <a:endParaRPr lang="en-US" sz="3000" dirty="0"/>
          </a:p>
        </p:txBody>
      </p:sp>
      <p:sp>
        <p:nvSpPr>
          <p:cNvPr id="3" name="Content Placeholder 2"/>
          <p:cNvSpPr>
            <a:spLocks noGrp="1"/>
          </p:cNvSpPr>
          <p:nvPr>
            <p:ph idx="1"/>
          </p:nvPr>
        </p:nvSpPr>
        <p:spPr/>
        <p:txBody>
          <a:bodyPr>
            <a:normAutofit fontScale="92500"/>
          </a:bodyPr>
          <a:lstStyle/>
          <a:p>
            <a:pPr lvl="0"/>
            <a:r>
              <a:rPr lang="en-US" dirty="0" smtClean="0"/>
              <a:t>Under </a:t>
            </a:r>
            <a:r>
              <a:rPr lang="en-US" dirty="0"/>
              <a:t>the </a:t>
            </a:r>
            <a:r>
              <a:rPr lang="en-US" dirty="0" smtClean="0"/>
              <a:t>CUTC </a:t>
            </a:r>
            <a:r>
              <a:rPr lang="en-US" dirty="0"/>
              <a:t>registration of a trust is optional unless requested by a beneficiary.  </a:t>
            </a:r>
            <a:r>
              <a:rPr lang="en-US" dirty="0" smtClean="0"/>
              <a:t>A </a:t>
            </a:r>
            <a:r>
              <a:rPr lang="en-US" dirty="0"/>
              <a:t>trustee might </a:t>
            </a:r>
            <a:r>
              <a:rPr lang="en-US" dirty="0" smtClean="0"/>
              <a:t>choose </a:t>
            </a:r>
            <a:r>
              <a:rPr lang="en-US" dirty="0"/>
              <a:t>to register the trust in order to take advantage of the higher priority for venue, or to establish a principal place of administration under C.R.S. §§15-5-202 and 15-5-204.</a:t>
            </a:r>
          </a:p>
          <a:p>
            <a:pPr marL="0" indent="0">
              <a:buNone/>
            </a:pPr>
            <a:endParaRPr lang="en-US" dirty="0"/>
          </a:p>
          <a:p>
            <a:pPr lvl="0"/>
            <a:r>
              <a:rPr lang="en-US" dirty="0" smtClean="0"/>
              <a:t>Upon </a:t>
            </a:r>
            <a:r>
              <a:rPr lang="en-US" dirty="0"/>
              <a:t>registering a trust, the trustee must provide notice to all </a:t>
            </a:r>
            <a:r>
              <a:rPr lang="en-US" dirty="0" err="1"/>
              <a:t>cotrustees</a:t>
            </a:r>
            <a:r>
              <a:rPr lang="en-US" dirty="0"/>
              <a:t>, qualified beneficiaries, and other fiduciaries and persons having authority to act under the terms of the trust.  A trustee may release a trust registration statement through the process specified in C.R.S. §15-5-209, which replaces the existing judicial process contemplated in Rule 8.6 of the Colorado Rules of Probate Procedure.</a:t>
            </a:r>
          </a:p>
          <a:p>
            <a:endParaRPr lang="en-US" dirty="0"/>
          </a:p>
        </p:txBody>
      </p:sp>
    </p:spTree>
    <p:extLst>
      <p:ext uri="{BB962C8B-B14F-4D97-AF65-F5344CB8AC3E}">
        <p14:creationId xmlns:p14="http://schemas.microsoft.com/office/powerpoint/2010/main" val="3143521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2188"/>
          </a:xfrm>
        </p:spPr>
        <p:txBody>
          <a:bodyPr>
            <a:normAutofit/>
          </a:bodyPr>
          <a:lstStyle/>
          <a:p>
            <a:pPr algn="ctr"/>
            <a:r>
              <a:rPr lang="en-US" sz="3000" dirty="0" smtClean="0"/>
              <a:t>Judicially Approved Settlement Agreements</a:t>
            </a:r>
            <a:endParaRPr lang="en-US" sz="3000" dirty="0"/>
          </a:p>
        </p:txBody>
      </p:sp>
      <p:sp>
        <p:nvSpPr>
          <p:cNvPr id="3" name="Content Placeholder 2"/>
          <p:cNvSpPr>
            <a:spLocks noGrp="1"/>
          </p:cNvSpPr>
          <p:nvPr>
            <p:ph idx="1"/>
          </p:nvPr>
        </p:nvSpPr>
        <p:spPr>
          <a:xfrm>
            <a:off x="838200" y="1477108"/>
            <a:ext cx="10515600" cy="4699855"/>
          </a:xfrm>
        </p:spPr>
        <p:txBody>
          <a:bodyPr>
            <a:normAutofit fontScale="92500" lnSpcReduction="10000"/>
          </a:bodyPr>
          <a:lstStyle/>
          <a:p>
            <a:r>
              <a:rPr lang="en-US" dirty="0"/>
              <a:t>The UTC did not include a provision addressing the process for judicially approving a settlement agreement.  </a:t>
            </a:r>
            <a:r>
              <a:rPr lang="en-US" dirty="0" smtClean="0"/>
              <a:t>Colorado </a:t>
            </a:r>
            <a:r>
              <a:rPr lang="en-US" dirty="0"/>
              <a:t>practitioners </a:t>
            </a:r>
            <a:r>
              <a:rPr lang="en-US" dirty="0" smtClean="0"/>
              <a:t>wanted </a:t>
            </a:r>
            <a:r>
              <a:rPr lang="en-US" dirty="0"/>
              <a:t>clarity on this issue, such as exists in sections of the CPC (</a:t>
            </a:r>
            <a:r>
              <a:rPr lang="en-US" i="1" dirty="0"/>
              <a:t>see</a:t>
            </a:r>
            <a:r>
              <a:rPr lang="en-US" dirty="0"/>
              <a:t> C.R.S. §§15-10-403, 15-12-1101, and 15-12-1102), </a:t>
            </a:r>
            <a:r>
              <a:rPr lang="en-US" dirty="0" smtClean="0"/>
              <a:t>and so added </a:t>
            </a:r>
            <a:r>
              <a:rPr lang="en-US" dirty="0"/>
              <a:t>Section 210 for that purpose.  </a:t>
            </a:r>
            <a:endParaRPr lang="en-US" dirty="0" smtClean="0"/>
          </a:p>
          <a:p>
            <a:pPr marL="0" indent="0">
              <a:buNone/>
            </a:pPr>
            <a:endParaRPr lang="en-US" dirty="0" smtClean="0"/>
          </a:p>
          <a:p>
            <a:r>
              <a:rPr lang="en-US" dirty="0" smtClean="0"/>
              <a:t>“</a:t>
            </a:r>
            <a:r>
              <a:rPr lang="en-US" dirty="0"/>
              <a:t>Interested Persons” must receive notice of any request for a judicially approved settlement agreement and the settlement must be set forth in writing.  </a:t>
            </a:r>
          </a:p>
          <a:p>
            <a:pPr marL="0" indent="0">
              <a:buNone/>
            </a:pPr>
            <a:endParaRPr lang="en-US" dirty="0" smtClean="0"/>
          </a:p>
          <a:p>
            <a:r>
              <a:rPr lang="en-US" dirty="0" smtClean="0"/>
              <a:t>A </a:t>
            </a:r>
            <a:r>
              <a:rPr lang="en-US" dirty="0"/>
              <a:t>settlement approved by the court will be binding on all parties thereto if the court finds that the matter being settled was brought in good faith and that the proposed settlement is just and reasonable.</a:t>
            </a:r>
          </a:p>
        </p:txBody>
      </p:sp>
    </p:spTree>
    <p:extLst>
      <p:ext uri="{BB962C8B-B14F-4D97-AF65-F5344CB8AC3E}">
        <p14:creationId xmlns:p14="http://schemas.microsoft.com/office/powerpoint/2010/main" val="1961015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1200"/>
          </a:xfrm>
        </p:spPr>
        <p:txBody>
          <a:bodyPr>
            <a:normAutofit/>
          </a:bodyPr>
          <a:lstStyle/>
          <a:p>
            <a:pPr algn="ctr"/>
            <a:r>
              <a:rPr lang="en-US" sz="3000" dirty="0" smtClean="0"/>
              <a:t>Notice Under the CUTC</a:t>
            </a:r>
            <a:endParaRPr lang="en-US" sz="3000" dirty="0"/>
          </a:p>
        </p:txBody>
      </p:sp>
      <p:sp>
        <p:nvSpPr>
          <p:cNvPr id="3" name="Content Placeholder 2"/>
          <p:cNvSpPr>
            <a:spLocks noGrp="1"/>
          </p:cNvSpPr>
          <p:nvPr>
            <p:ph idx="1"/>
          </p:nvPr>
        </p:nvSpPr>
        <p:spPr>
          <a:xfrm>
            <a:off x="838200" y="1505243"/>
            <a:ext cx="10515600" cy="4671720"/>
          </a:xfrm>
        </p:spPr>
        <p:txBody>
          <a:bodyPr>
            <a:normAutofit fontScale="77500" lnSpcReduction="20000"/>
          </a:bodyPr>
          <a:lstStyle/>
          <a:p>
            <a:pPr lvl="0"/>
            <a:r>
              <a:rPr lang="en-US" dirty="0" smtClean="0"/>
              <a:t>Notice </a:t>
            </a:r>
            <a:r>
              <a:rPr lang="en-US" dirty="0"/>
              <a:t>under the CUTC must be given in a manner reasonably likely to result in receipt. It can be done by mail, personal delivery, or by electronic message.  If the trustee is not able to identify the person entitled to notice, or the location of a person is unknown, then the trustee does not need to provide notice.  </a:t>
            </a:r>
            <a:endParaRPr lang="en-US" dirty="0" smtClean="0"/>
          </a:p>
          <a:p>
            <a:pPr marL="0" lvl="0" indent="0">
              <a:buNone/>
            </a:pPr>
            <a:endParaRPr lang="en-US" dirty="0" smtClean="0"/>
          </a:p>
          <a:p>
            <a:pPr lvl="0"/>
            <a:r>
              <a:rPr lang="en-US" dirty="0" smtClean="0"/>
              <a:t>Virtual representation provisions in Part 3 can be relied upon for notice and consent under the CUTC.  </a:t>
            </a:r>
          </a:p>
          <a:p>
            <a:pPr marL="0" lvl="0" indent="0">
              <a:buNone/>
            </a:pPr>
            <a:endParaRPr lang="en-US" dirty="0" smtClean="0"/>
          </a:p>
          <a:p>
            <a:pPr lvl="0"/>
            <a:r>
              <a:rPr lang="en-US" dirty="0" smtClean="0"/>
              <a:t>Notice of a judicial proceeding (other than a judicial settlement agreement under the CUTC), must be given as required by applicable rules of civil procedure, the CPC, and the Colorado Rules of Probate Procedure.  C.R.S. §15-5-109(4)</a:t>
            </a:r>
          </a:p>
          <a:p>
            <a:pPr marL="0" lvl="0" indent="0">
              <a:buNone/>
            </a:pPr>
            <a:endParaRPr lang="en-US" dirty="0" smtClean="0"/>
          </a:p>
          <a:p>
            <a:pPr lvl="0"/>
            <a:r>
              <a:rPr lang="en-US" dirty="0" smtClean="0"/>
              <a:t>In </a:t>
            </a:r>
            <a:r>
              <a:rPr lang="en-US" dirty="0"/>
              <a:t>portions of the Code that require the consent of a </a:t>
            </a:r>
            <a:r>
              <a:rPr lang="en-US" dirty="0" smtClean="0"/>
              <a:t>beneficiary, </a:t>
            </a:r>
            <a:r>
              <a:rPr lang="en-US" dirty="0"/>
              <a:t>the fact that a beneficiary is unknown or cannot be found, does not waive the need for their consent.  Their consent may be obtained virtually, but it cannot be ignored.</a:t>
            </a:r>
          </a:p>
          <a:p>
            <a:pPr marL="0" indent="0">
              <a:buNone/>
            </a:pPr>
            <a:endParaRPr lang="en-US" dirty="0"/>
          </a:p>
        </p:txBody>
      </p:sp>
    </p:spTree>
    <p:extLst>
      <p:ext uri="{BB962C8B-B14F-4D97-AF65-F5344CB8AC3E}">
        <p14:creationId xmlns:p14="http://schemas.microsoft.com/office/powerpoint/2010/main" val="3916102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8426"/>
          </a:xfrm>
        </p:spPr>
        <p:txBody>
          <a:bodyPr/>
          <a:lstStyle/>
          <a:p>
            <a:pPr algn="ctr"/>
            <a:r>
              <a:rPr lang="en-US" sz="3000" dirty="0" smtClean="0"/>
              <a:t>Representation</a:t>
            </a:r>
            <a:endParaRPr lang="en-US" sz="3000" dirty="0"/>
          </a:p>
        </p:txBody>
      </p:sp>
      <p:sp>
        <p:nvSpPr>
          <p:cNvPr id="3" name="Content Placeholder 2"/>
          <p:cNvSpPr>
            <a:spLocks noGrp="1"/>
          </p:cNvSpPr>
          <p:nvPr>
            <p:ph idx="1"/>
          </p:nvPr>
        </p:nvSpPr>
        <p:spPr>
          <a:xfrm>
            <a:off x="838200" y="1041010"/>
            <a:ext cx="10515600" cy="5444196"/>
          </a:xfrm>
        </p:spPr>
        <p:txBody>
          <a:bodyPr>
            <a:noAutofit/>
          </a:bodyPr>
          <a:lstStyle/>
          <a:p>
            <a:pPr lvl="0"/>
            <a:r>
              <a:rPr lang="en-US" sz="1800" dirty="0" smtClean="0"/>
              <a:t>A </a:t>
            </a:r>
            <a:r>
              <a:rPr lang="en-US" sz="1800" dirty="0"/>
              <a:t>person represented by another person, is bound by notice given to that other </a:t>
            </a:r>
            <a:r>
              <a:rPr lang="en-US" sz="1800" dirty="0" smtClean="0"/>
              <a:t>person, unless </a:t>
            </a:r>
            <a:r>
              <a:rPr lang="en-US" sz="1800" dirty="0"/>
              <a:t>the person being represented objects before the consent becomes effective</a:t>
            </a:r>
            <a:r>
              <a:rPr lang="en-US" sz="1400" dirty="0" smtClean="0"/>
              <a:t>. </a:t>
            </a:r>
            <a:endParaRPr lang="en-US" sz="1400" dirty="0"/>
          </a:p>
          <a:p>
            <a:r>
              <a:rPr lang="en-US" sz="1800" dirty="0" smtClean="0"/>
              <a:t>The </a:t>
            </a:r>
            <a:r>
              <a:rPr lang="en-US" sz="1800" dirty="0"/>
              <a:t>holder of a general </a:t>
            </a:r>
            <a:r>
              <a:rPr lang="en-US" sz="1800" i="1" dirty="0"/>
              <a:t>testamentary</a:t>
            </a:r>
            <a:r>
              <a:rPr lang="en-US" sz="1800" dirty="0"/>
              <a:t> power of appointment </a:t>
            </a:r>
            <a:r>
              <a:rPr lang="en-US" sz="1800" dirty="0" smtClean="0"/>
              <a:t>represents </a:t>
            </a:r>
            <a:r>
              <a:rPr lang="en-US" sz="1800" dirty="0"/>
              <a:t>and </a:t>
            </a:r>
            <a:r>
              <a:rPr lang="en-US" sz="1800" dirty="0" smtClean="0"/>
              <a:t>binds </a:t>
            </a:r>
            <a:r>
              <a:rPr lang="en-US" sz="1800" dirty="0"/>
              <a:t>permissible appointees and takers in default, so long as there is no conflict of </a:t>
            </a:r>
            <a:r>
              <a:rPr lang="en-US" sz="1800" dirty="0" smtClean="0"/>
              <a:t>interest. Current </a:t>
            </a:r>
            <a:r>
              <a:rPr lang="en-US" sz="1800" dirty="0"/>
              <a:t>C.R.S. §15-10-403(3)(a), </a:t>
            </a:r>
            <a:r>
              <a:rPr lang="en-US" sz="1800" dirty="0" smtClean="0"/>
              <a:t>provides </a:t>
            </a:r>
            <a:r>
              <a:rPr lang="en-US" sz="1800" dirty="0"/>
              <a:t>that orders binding a </a:t>
            </a:r>
            <a:r>
              <a:rPr lang="en-US" sz="1800" i="1" dirty="0"/>
              <a:t>presently exercisable</a:t>
            </a:r>
            <a:r>
              <a:rPr lang="en-US" sz="1800" dirty="0"/>
              <a:t> general power of appointment, bind others to the extent their interests are subject to the power</a:t>
            </a:r>
            <a:r>
              <a:rPr lang="en-US" sz="1800" dirty="0" smtClean="0"/>
              <a:t>.</a:t>
            </a:r>
            <a:r>
              <a:rPr lang="en-US" sz="1400" dirty="0"/>
              <a:t> </a:t>
            </a:r>
            <a:endParaRPr lang="en-US" sz="1400" dirty="0" smtClean="0"/>
          </a:p>
          <a:p>
            <a:r>
              <a:rPr lang="en-US" sz="1800" dirty="0" smtClean="0"/>
              <a:t>A </a:t>
            </a:r>
            <a:r>
              <a:rPr lang="en-US" sz="1800" dirty="0"/>
              <a:t>conservator, guardian, agent with power of attorney, trustee and personal representative can all bind the persons they represent (in the priority set forth in the statute</a:t>
            </a:r>
            <a:r>
              <a:rPr lang="en-US" sz="1800" dirty="0" smtClean="0"/>
              <a:t>).  A guardian </a:t>
            </a:r>
            <a:r>
              <a:rPr lang="en-US" sz="1800" dirty="0"/>
              <a:t>can only bind a ward if a conservator has not been appointed</a:t>
            </a:r>
            <a:r>
              <a:rPr lang="en-US" sz="1800" dirty="0" smtClean="0"/>
              <a:t>.</a:t>
            </a:r>
          </a:p>
          <a:p>
            <a:r>
              <a:rPr lang="en-US" sz="1800" dirty="0" smtClean="0"/>
              <a:t>A </a:t>
            </a:r>
            <a:r>
              <a:rPr lang="en-US" sz="1800" dirty="0"/>
              <a:t>parent can bind a minor child, and </a:t>
            </a:r>
            <a:r>
              <a:rPr lang="en-US" sz="1800" dirty="0" smtClean="0"/>
              <a:t>can </a:t>
            </a:r>
            <a:r>
              <a:rPr lang="en-US" sz="1800" dirty="0"/>
              <a:t>appoint another person to represent and bind the child, so long as no guardian or conservator has been </a:t>
            </a:r>
            <a:r>
              <a:rPr lang="en-US" sz="1800" dirty="0" smtClean="0"/>
              <a:t>appointed.  </a:t>
            </a:r>
            <a:r>
              <a:rPr lang="en-US" sz="1800" dirty="0"/>
              <a:t>Language was included in C.R.S. §15-5-303(1)(f) to prohibit a parent, who is also the settlor, from appointing a person who is related or subordinate to the settlor as a representative. </a:t>
            </a:r>
            <a:endParaRPr lang="en-US" sz="1800" dirty="0" smtClean="0"/>
          </a:p>
          <a:p>
            <a:r>
              <a:rPr lang="en-US" sz="1800" dirty="0" smtClean="0"/>
              <a:t>Unless </a:t>
            </a:r>
            <a:r>
              <a:rPr lang="en-US" sz="1800" dirty="0"/>
              <a:t>otherwise represented, a minor, incapacitated person, unborn person, an unknown person, or a person whose location cannot be ascertained, may be represented by a person having a substantially identical </a:t>
            </a:r>
            <a:r>
              <a:rPr lang="en-US" sz="1800" dirty="0" smtClean="0"/>
              <a:t>interest. </a:t>
            </a:r>
            <a:r>
              <a:rPr lang="en-US" sz="1800" dirty="0"/>
              <a:t> </a:t>
            </a:r>
            <a:endParaRPr lang="en-US" sz="1800" dirty="0" smtClean="0"/>
          </a:p>
          <a:p>
            <a:r>
              <a:rPr lang="en-US" sz="1800" dirty="0" smtClean="0"/>
              <a:t>A </a:t>
            </a:r>
            <a:r>
              <a:rPr lang="en-US" sz="1800" dirty="0"/>
              <a:t>court can appoint a representative to receive notice, give consent, or otherwise act on behalf of a minor, an incapacitated person, a protected person, an unborn individual, a person whose identity is unknown, or a person whose location cannot be ascertained, if that person is not otherwise </a:t>
            </a:r>
            <a:r>
              <a:rPr lang="en-US" sz="1800" dirty="0" smtClean="0"/>
              <a:t>represented.</a:t>
            </a:r>
            <a:endParaRPr lang="en-US" sz="1800" dirty="0"/>
          </a:p>
        </p:txBody>
      </p:sp>
    </p:spTree>
    <p:extLst>
      <p:ext uri="{BB962C8B-B14F-4D97-AF65-F5344CB8AC3E}">
        <p14:creationId xmlns:p14="http://schemas.microsoft.com/office/powerpoint/2010/main" val="3541772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2188"/>
          </a:xfrm>
        </p:spPr>
        <p:txBody>
          <a:bodyPr>
            <a:normAutofit/>
          </a:bodyPr>
          <a:lstStyle/>
          <a:p>
            <a:pPr algn="ctr"/>
            <a:r>
              <a:rPr lang="en-US" sz="3000" dirty="0" smtClean="0"/>
              <a:t>Validity of a Trust</a:t>
            </a:r>
            <a:endParaRPr lang="en-US" sz="3000" dirty="0"/>
          </a:p>
        </p:txBody>
      </p:sp>
      <p:sp>
        <p:nvSpPr>
          <p:cNvPr id="3" name="Content Placeholder 2"/>
          <p:cNvSpPr>
            <a:spLocks noGrp="1"/>
          </p:cNvSpPr>
          <p:nvPr>
            <p:ph idx="1"/>
          </p:nvPr>
        </p:nvSpPr>
        <p:spPr>
          <a:xfrm>
            <a:off x="838200" y="1477108"/>
            <a:ext cx="10515600" cy="4699855"/>
          </a:xfrm>
        </p:spPr>
        <p:txBody>
          <a:bodyPr>
            <a:normAutofit lnSpcReduction="10000"/>
          </a:bodyPr>
          <a:lstStyle/>
          <a:p>
            <a:r>
              <a:rPr lang="en-US" dirty="0"/>
              <a:t>A trust must have purposes that are lawful and not contrary to public policy.  </a:t>
            </a:r>
            <a:r>
              <a:rPr lang="en-US" i="1" dirty="0"/>
              <a:t>See</a:t>
            </a:r>
            <a:r>
              <a:rPr lang="en-US" dirty="0"/>
              <a:t> C.R.S. §15-5-404. </a:t>
            </a:r>
            <a:r>
              <a:rPr lang="en-US" dirty="0" smtClean="0"/>
              <a:t>A </a:t>
            </a:r>
            <a:r>
              <a:rPr lang="en-US" dirty="0"/>
              <a:t>trust will also be found invalid if induced by fraud, duress or undue influence.  </a:t>
            </a:r>
            <a:r>
              <a:rPr lang="en-US" i="1" dirty="0"/>
              <a:t>See</a:t>
            </a:r>
            <a:r>
              <a:rPr lang="en-US" dirty="0"/>
              <a:t> C.R.S. §15-5-406.</a:t>
            </a:r>
          </a:p>
          <a:p>
            <a:endParaRPr lang="en-US" dirty="0" smtClean="0"/>
          </a:p>
          <a:p>
            <a:r>
              <a:rPr lang="en-US" dirty="0" smtClean="0"/>
              <a:t>A </a:t>
            </a:r>
            <a:r>
              <a:rPr lang="en-US" dirty="0"/>
              <a:t>trust is valid if its creation complies with the jurisdiction where the trust instrument was executed; where the settlor was domiciled, had an abode, or was a national; where the trustee was domiciled or had its place of business; or where any trust property was located.  Section 15-5-403. </a:t>
            </a:r>
            <a:endParaRPr lang="en-US" dirty="0" smtClean="0"/>
          </a:p>
          <a:p>
            <a:pPr marL="0" indent="0">
              <a:buNone/>
            </a:pPr>
            <a:endParaRPr lang="en-US" dirty="0" smtClean="0"/>
          </a:p>
          <a:p>
            <a:r>
              <a:rPr lang="en-US" dirty="0"/>
              <a:t>A trust need not be evidenced by a written instrument. </a:t>
            </a:r>
          </a:p>
          <a:p>
            <a:endParaRPr lang="en-US" dirty="0"/>
          </a:p>
        </p:txBody>
      </p:sp>
    </p:spTree>
    <p:extLst>
      <p:ext uri="{BB962C8B-B14F-4D97-AF65-F5344CB8AC3E}">
        <p14:creationId xmlns:p14="http://schemas.microsoft.com/office/powerpoint/2010/main" val="2861716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2958"/>
          </a:xfrm>
        </p:spPr>
        <p:txBody>
          <a:bodyPr>
            <a:normAutofit/>
          </a:bodyPr>
          <a:lstStyle/>
          <a:p>
            <a:pPr algn="ctr"/>
            <a:r>
              <a:rPr lang="en-US" sz="3000" dirty="0" smtClean="0"/>
              <a:t>Pet Trusts and Other </a:t>
            </a:r>
            <a:r>
              <a:rPr lang="en-US" sz="3000" dirty="0" err="1" smtClean="0"/>
              <a:t>Noncharitable</a:t>
            </a:r>
            <a:r>
              <a:rPr lang="en-US" sz="3000" dirty="0" smtClean="0"/>
              <a:t> Trusts</a:t>
            </a:r>
            <a:endParaRPr lang="en-US" sz="3000" dirty="0"/>
          </a:p>
        </p:txBody>
      </p:sp>
      <p:sp>
        <p:nvSpPr>
          <p:cNvPr id="3" name="Content Placeholder 2"/>
          <p:cNvSpPr>
            <a:spLocks noGrp="1"/>
          </p:cNvSpPr>
          <p:nvPr>
            <p:ph idx="1"/>
          </p:nvPr>
        </p:nvSpPr>
        <p:spPr/>
        <p:txBody>
          <a:bodyPr/>
          <a:lstStyle/>
          <a:p>
            <a:r>
              <a:rPr lang="en-US" dirty="0" smtClean="0"/>
              <a:t>Former statute </a:t>
            </a:r>
            <a:r>
              <a:rPr lang="en-US" dirty="0"/>
              <a:t>C.R.S. §15-11-901, governing pet trusts and other </a:t>
            </a:r>
            <a:r>
              <a:rPr lang="en-US" dirty="0" err="1"/>
              <a:t>noncharitable</a:t>
            </a:r>
            <a:r>
              <a:rPr lang="en-US" dirty="0"/>
              <a:t> trusts without a definite beneficiary (such as cemetery trusts) </a:t>
            </a:r>
            <a:r>
              <a:rPr lang="en-US" dirty="0" smtClean="0"/>
              <a:t>were moved to CUTC </a:t>
            </a:r>
            <a:r>
              <a:rPr lang="en-US" dirty="0"/>
              <a:t>§§15-5-408, -409, and </a:t>
            </a:r>
            <a:r>
              <a:rPr lang="en-US" dirty="0" smtClean="0"/>
              <a:t>409.5.  </a:t>
            </a:r>
            <a:r>
              <a:rPr lang="en-US" dirty="0"/>
              <a:t>No changes were made to those statutes other than to slightly modify their formatting.</a:t>
            </a:r>
          </a:p>
        </p:txBody>
      </p:sp>
    </p:spTree>
    <p:extLst>
      <p:ext uri="{BB962C8B-B14F-4D97-AF65-F5344CB8AC3E}">
        <p14:creationId xmlns:p14="http://schemas.microsoft.com/office/powerpoint/2010/main" val="3318500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9607"/>
          </a:xfrm>
        </p:spPr>
        <p:txBody>
          <a:bodyPr>
            <a:normAutofit/>
          </a:bodyPr>
          <a:lstStyle/>
          <a:p>
            <a:pPr algn="ctr"/>
            <a:r>
              <a:rPr lang="en-US" sz="3000" dirty="0" smtClean="0"/>
              <a:t>Modification or Termination of </a:t>
            </a:r>
            <a:br>
              <a:rPr lang="en-US" sz="3000" dirty="0" smtClean="0"/>
            </a:br>
            <a:r>
              <a:rPr lang="en-US" sz="3000" dirty="0" smtClean="0"/>
              <a:t>an Irrevocable Trust</a:t>
            </a:r>
            <a:endParaRPr lang="en-US" sz="3000" dirty="0"/>
          </a:p>
        </p:txBody>
      </p:sp>
      <p:sp>
        <p:nvSpPr>
          <p:cNvPr id="3" name="Content Placeholder 2"/>
          <p:cNvSpPr>
            <a:spLocks noGrp="1"/>
          </p:cNvSpPr>
          <p:nvPr>
            <p:ph idx="1"/>
          </p:nvPr>
        </p:nvSpPr>
        <p:spPr/>
        <p:txBody>
          <a:bodyPr>
            <a:normAutofit/>
          </a:bodyPr>
          <a:lstStyle/>
          <a:p>
            <a:r>
              <a:rPr lang="en-US" dirty="0" smtClean="0"/>
              <a:t>With the consent of the settlor and all of the beneficiaries and approval of the Court, even </a:t>
            </a:r>
            <a:r>
              <a:rPr lang="en-US" dirty="0"/>
              <a:t>if contrary to a material purpose of the trust. </a:t>
            </a:r>
            <a:r>
              <a:rPr lang="en-US" dirty="0" smtClean="0"/>
              <a:t> C.R.S</a:t>
            </a:r>
            <a:r>
              <a:rPr lang="en-US" dirty="0"/>
              <a:t>. §15-5-411(1</a:t>
            </a:r>
            <a:r>
              <a:rPr lang="en-US" dirty="0" smtClean="0"/>
              <a:t>).</a:t>
            </a:r>
          </a:p>
          <a:p>
            <a:endParaRPr lang="en-US" dirty="0"/>
          </a:p>
          <a:p>
            <a:r>
              <a:rPr lang="en-US" dirty="0" smtClean="0"/>
              <a:t>Without the consent of the settlor, but with consent of all of the beneficiaries and approval of the Court.  The Court must find that </a:t>
            </a:r>
            <a:r>
              <a:rPr lang="en-US" dirty="0"/>
              <a:t>(a) </a:t>
            </a:r>
            <a:r>
              <a:rPr lang="en-US" dirty="0" smtClean="0"/>
              <a:t>continuing </a:t>
            </a:r>
            <a:r>
              <a:rPr lang="en-US" dirty="0"/>
              <a:t>the trust is not necessary to achieve any material purpose of the trust, C.R.S. §15-5-411(2)(a), or (b) </a:t>
            </a:r>
            <a:r>
              <a:rPr lang="en-US" dirty="0" smtClean="0"/>
              <a:t>modification </a:t>
            </a:r>
            <a:r>
              <a:rPr lang="en-US" dirty="0"/>
              <a:t>is not inconsistent with a material purpose of the trust.  C.R.S. §15-5-411(2)(b).</a:t>
            </a:r>
          </a:p>
          <a:p>
            <a:endParaRPr lang="en-US" dirty="0"/>
          </a:p>
          <a:p>
            <a:endParaRPr lang="en-US" dirty="0"/>
          </a:p>
        </p:txBody>
      </p:sp>
    </p:spTree>
    <p:extLst>
      <p:ext uri="{BB962C8B-B14F-4D97-AF65-F5344CB8AC3E}">
        <p14:creationId xmlns:p14="http://schemas.microsoft.com/office/powerpoint/2010/main" val="2131963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1803"/>
          </a:xfrm>
        </p:spPr>
        <p:txBody>
          <a:bodyPr>
            <a:normAutofit/>
          </a:bodyPr>
          <a:lstStyle/>
          <a:p>
            <a:pPr algn="ctr"/>
            <a:r>
              <a:rPr lang="en-US" sz="3000" dirty="0" smtClean="0"/>
              <a:t>Unanticipated Circumstances</a:t>
            </a:r>
            <a:endParaRPr lang="en-US" sz="3000" dirty="0"/>
          </a:p>
        </p:txBody>
      </p:sp>
      <p:sp>
        <p:nvSpPr>
          <p:cNvPr id="3" name="Content Placeholder 2"/>
          <p:cNvSpPr>
            <a:spLocks noGrp="1"/>
          </p:cNvSpPr>
          <p:nvPr>
            <p:ph idx="1"/>
          </p:nvPr>
        </p:nvSpPr>
        <p:spPr>
          <a:xfrm>
            <a:off x="838200" y="1519311"/>
            <a:ext cx="10515600" cy="4657652"/>
          </a:xfrm>
        </p:spPr>
        <p:txBody>
          <a:bodyPr>
            <a:normAutofit lnSpcReduction="10000"/>
          </a:bodyPr>
          <a:lstStyle/>
          <a:p>
            <a:pPr marL="0" indent="0">
              <a:buNone/>
            </a:pPr>
            <a:r>
              <a:rPr lang="en-US" dirty="0"/>
              <a:t>The court may also modify administrative or dispositive</a:t>
            </a:r>
            <a:r>
              <a:rPr lang="en-US" i="1" dirty="0"/>
              <a:t> </a:t>
            </a:r>
            <a:r>
              <a:rPr lang="en-US" dirty="0"/>
              <a:t>terms of </a:t>
            </a:r>
            <a:r>
              <a:rPr lang="en-US" dirty="0" smtClean="0"/>
              <a:t>a charitable or </a:t>
            </a:r>
            <a:r>
              <a:rPr lang="en-US" dirty="0" err="1" smtClean="0"/>
              <a:t>noncharitable</a:t>
            </a:r>
            <a:r>
              <a:rPr lang="en-US" dirty="0" smtClean="0"/>
              <a:t> trust </a:t>
            </a:r>
            <a:r>
              <a:rPr lang="en-US" dirty="0"/>
              <a:t>or terminate a trust, as a result of circumstances unanticipated by the settlor, if doing so will further the purposes of the trust.  Modification should be done in accordance with the settlor’s probable intention.  </a:t>
            </a:r>
            <a:endParaRPr lang="en-US" dirty="0" smtClean="0"/>
          </a:p>
          <a:p>
            <a:pPr marL="0" indent="0">
              <a:buNone/>
            </a:pPr>
            <a:endParaRPr lang="en-US" dirty="0"/>
          </a:p>
          <a:p>
            <a:pPr marL="0" indent="0">
              <a:buNone/>
            </a:pPr>
            <a:r>
              <a:rPr lang="en-US" dirty="0" smtClean="0"/>
              <a:t>The </a:t>
            </a:r>
            <a:r>
              <a:rPr lang="en-US" dirty="0"/>
              <a:t>court can also modify administrative terms of a trust if the existing terms would result in impractical, wasteful, or impaired trust administration.  C.R.S. §15-5-412.  This provision broadens the court’s ability to provide equitable deviation to terminate or modify a trust in a manner consistent with the provisions of Restatement (Third) of Trusts, §66.   </a:t>
            </a:r>
          </a:p>
        </p:txBody>
      </p:sp>
    </p:spTree>
    <p:extLst>
      <p:ext uri="{BB962C8B-B14F-4D97-AF65-F5344CB8AC3E}">
        <p14:creationId xmlns:p14="http://schemas.microsoft.com/office/powerpoint/2010/main" val="193705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780830"/>
          </a:xfrm>
        </p:spPr>
        <p:txBody>
          <a:bodyPr>
            <a:normAutofit fontScale="90000"/>
          </a:bodyPr>
          <a:lstStyle/>
          <a:p>
            <a:r>
              <a:rPr lang="en-US" dirty="0" smtClean="0"/>
              <a:t>History</a:t>
            </a:r>
            <a:endParaRPr lang="en-US" dirty="0"/>
          </a:p>
        </p:txBody>
      </p:sp>
      <p:sp>
        <p:nvSpPr>
          <p:cNvPr id="3" name="Subtitle 2"/>
          <p:cNvSpPr>
            <a:spLocks noGrp="1"/>
          </p:cNvSpPr>
          <p:nvPr>
            <p:ph type="subTitle" idx="1"/>
          </p:nvPr>
        </p:nvSpPr>
        <p:spPr>
          <a:xfrm>
            <a:off x="1524000" y="1434905"/>
            <a:ext cx="9144000" cy="4360984"/>
          </a:xfrm>
        </p:spPr>
        <p:txBody>
          <a:bodyPr>
            <a:normAutofit fontScale="92500"/>
          </a:bodyPr>
          <a:lstStyle/>
          <a:p>
            <a:pPr algn="l"/>
            <a:r>
              <a:rPr lang="en-US" u="sng" dirty="0" smtClean="0"/>
              <a:t>Need</a:t>
            </a:r>
            <a:r>
              <a:rPr lang="en-US" dirty="0" smtClean="0"/>
              <a:t>: </a:t>
            </a:r>
          </a:p>
          <a:p>
            <a:pPr algn="l"/>
            <a:r>
              <a:rPr lang="en-US" dirty="0" smtClean="0"/>
              <a:t>To </a:t>
            </a:r>
            <a:r>
              <a:rPr lang="en-US" dirty="0"/>
              <a:t>provide precise, comprehensive, and easily accessible guidance on trust law questions.  On issues where the law is unclear or unknown, the </a:t>
            </a:r>
            <a:r>
              <a:rPr lang="en-US" dirty="0" smtClean="0"/>
              <a:t>Colorado Uniform Trust Code </a:t>
            </a:r>
            <a:r>
              <a:rPr lang="en-US" dirty="0"/>
              <a:t>will for the first time provide a uniform </a:t>
            </a:r>
            <a:r>
              <a:rPr lang="en-US" dirty="0" smtClean="0"/>
              <a:t>rule.</a:t>
            </a:r>
          </a:p>
          <a:p>
            <a:pPr algn="l"/>
            <a:endParaRPr lang="en-US" dirty="0"/>
          </a:p>
          <a:p>
            <a:pPr algn="l"/>
            <a:r>
              <a:rPr lang="en-US" u="sng" dirty="0" smtClean="0"/>
              <a:t>Uniformity</a:t>
            </a:r>
            <a:r>
              <a:rPr lang="en-US" dirty="0" smtClean="0"/>
              <a:t>:</a:t>
            </a:r>
          </a:p>
          <a:p>
            <a:pPr algn="l"/>
            <a:r>
              <a:rPr lang="en-US" dirty="0"/>
              <a:t>The </a:t>
            </a:r>
            <a:r>
              <a:rPr lang="en-US" dirty="0" smtClean="0"/>
              <a:t>CUTC strives </a:t>
            </a:r>
            <a:r>
              <a:rPr lang="en-US" dirty="0"/>
              <a:t>to maintain uniformity as much as possible.  Changes to uniform law were made where necessary to retain important Colorado policy in existing laws.  For example, the judicial tool box in C.R.S. §15-10-501, </a:t>
            </a:r>
            <a:r>
              <a:rPr lang="en-US" i="1" dirty="0"/>
              <a:t>et seq.</a:t>
            </a:r>
            <a:r>
              <a:rPr lang="en-US" dirty="0"/>
              <a:t>, the cost and compensation act in C.R.S. §15-10-601, </a:t>
            </a:r>
            <a:r>
              <a:rPr lang="en-US" i="1" dirty="0"/>
              <a:t>et seq.</a:t>
            </a:r>
            <a:r>
              <a:rPr lang="en-US" dirty="0"/>
              <a:t>, trust registration provisions, the pet trust statute, and many other unique aspects of trust law in Colorado, have been </a:t>
            </a:r>
            <a:r>
              <a:rPr lang="en-US" dirty="0" smtClean="0"/>
              <a:t>retained.</a:t>
            </a:r>
            <a:endParaRPr lang="en-US" dirty="0"/>
          </a:p>
        </p:txBody>
      </p:sp>
    </p:spTree>
    <p:extLst>
      <p:ext uri="{BB962C8B-B14F-4D97-AF65-F5344CB8AC3E}">
        <p14:creationId xmlns:p14="http://schemas.microsoft.com/office/powerpoint/2010/main" val="2551727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9056"/>
          </a:xfrm>
        </p:spPr>
        <p:txBody>
          <a:bodyPr>
            <a:normAutofit/>
          </a:bodyPr>
          <a:lstStyle/>
          <a:p>
            <a:pPr algn="ctr"/>
            <a:r>
              <a:rPr lang="en-US" sz="3000" dirty="0" smtClean="0"/>
              <a:t>Cy Pres</a:t>
            </a:r>
            <a:endParaRPr lang="en-US" sz="3000" dirty="0"/>
          </a:p>
        </p:txBody>
      </p:sp>
      <p:sp>
        <p:nvSpPr>
          <p:cNvPr id="3" name="Content Placeholder 2"/>
          <p:cNvSpPr>
            <a:spLocks noGrp="1"/>
          </p:cNvSpPr>
          <p:nvPr>
            <p:ph idx="1"/>
          </p:nvPr>
        </p:nvSpPr>
        <p:spPr/>
        <p:txBody>
          <a:bodyPr/>
          <a:lstStyle/>
          <a:p>
            <a:pPr marL="0" indent="0">
              <a:buNone/>
            </a:pPr>
            <a:r>
              <a:rPr lang="en-US" dirty="0"/>
              <a:t>The doctrine of </a:t>
            </a:r>
            <a:r>
              <a:rPr lang="en-US" i="1" dirty="0"/>
              <a:t>cy </a:t>
            </a:r>
            <a:r>
              <a:rPr lang="en-US" i="1" dirty="0" err="1"/>
              <a:t>pres</a:t>
            </a:r>
            <a:r>
              <a:rPr lang="en-US" dirty="0"/>
              <a:t> is codified in CUTC Section 413, permitting a court to modify a trust created for charitable purposes if a particular charitable purpose becomes unlawful, impracticable, impossible to achieve, or wasteful.  </a:t>
            </a:r>
            <a:endParaRPr lang="en-US" dirty="0" smtClean="0"/>
          </a:p>
          <a:p>
            <a:pPr marL="0" indent="0">
              <a:buNone/>
            </a:pPr>
            <a:endParaRPr lang="en-US" dirty="0"/>
          </a:p>
          <a:p>
            <a:pPr marL="0" indent="0">
              <a:buNone/>
            </a:pPr>
            <a:r>
              <a:rPr lang="en-US" dirty="0" smtClean="0"/>
              <a:t>If </a:t>
            </a:r>
            <a:r>
              <a:rPr lang="en-US" dirty="0"/>
              <a:t>a failure of a charitable purpose would result in distribution of trust property to a </a:t>
            </a:r>
            <a:r>
              <a:rPr lang="en-US" dirty="0" err="1"/>
              <a:t>noncharitable</a:t>
            </a:r>
            <a:r>
              <a:rPr lang="en-US" dirty="0"/>
              <a:t> beneficiary, then the terms of the trust will prevail over the court’s authority to modify the trust only if the trust property reverts to the settlor and the settlor is still living, or fewer than 21 years have elapsed since the date of the trust’s creation.</a:t>
            </a:r>
          </a:p>
          <a:p>
            <a:endParaRPr lang="en-US" dirty="0"/>
          </a:p>
        </p:txBody>
      </p:sp>
    </p:spTree>
    <p:extLst>
      <p:ext uri="{BB962C8B-B14F-4D97-AF65-F5344CB8AC3E}">
        <p14:creationId xmlns:p14="http://schemas.microsoft.com/office/powerpoint/2010/main" val="1313632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75486"/>
          </a:xfrm>
        </p:spPr>
        <p:txBody>
          <a:bodyPr>
            <a:normAutofit/>
          </a:bodyPr>
          <a:lstStyle/>
          <a:p>
            <a:pPr algn="ctr"/>
            <a:r>
              <a:rPr lang="en-US" sz="3000" dirty="0" smtClean="0"/>
              <a:t>Uneconomic Trusts, Correction of Mistakes, Modification to Achieve Tax Objectives</a:t>
            </a:r>
            <a:endParaRPr lang="en-US" sz="3000" dirty="0"/>
          </a:p>
        </p:txBody>
      </p:sp>
      <p:sp>
        <p:nvSpPr>
          <p:cNvPr id="3" name="Content Placeholder 2"/>
          <p:cNvSpPr>
            <a:spLocks noGrp="1"/>
          </p:cNvSpPr>
          <p:nvPr>
            <p:ph idx="1"/>
          </p:nvPr>
        </p:nvSpPr>
        <p:spPr>
          <a:xfrm>
            <a:off x="838200" y="1828799"/>
            <a:ext cx="10515600" cy="4348163"/>
          </a:xfrm>
        </p:spPr>
        <p:txBody>
          <a:bodyPr>
            <a:normAutofit fontScale="92500"/>
          </a:bodyPr>
          <a:lstStyle/>
          <a:p>
            <a:pPr marL="0" indent="0" algn="just">
              <a:buNone/>
            </a:pPr>
            <a:r>
              <a:rPr lang="en-US" dirty="0"/>
              <a:t>A trust worth less than $100,000 </a:t>
            </a:r>
            <a:r>
              <a:rPr lang="en-US" i="1" dirty="0"/>
              <a:t>may be terminated by the trustee</a:t>
            </a:r>
            <a:r>
              <a:rPr lang="en-US" dirty="0"/>
              <a:t>, after notice to the qualified beneficiaries, if the trustee concludes that the value of the trust property is not sufficient to justify the cost of administration.  </a:t>
            </a:r>
            <a:endParaRPr lang="en-US" dirty="0" smtClean="0"/>
          </a:p>
          <a:p>
            <a:pPr marL="0" indent="0" algn="just">
              <a:buNone/>
            </a:pPr>
            <a:endParaRPr lang="en-US" dirty="0"/>
          </a:p>
          <a:p>
            <a:pPr marL="0" indent="0" algn="just">
              <a:buNone/>
            </a:pPr>
            <a:r>
              <a:rPr lang="en-US" dirty="0" smtClean="0"/>
              <a:t>In </a:t>
            </a:r>
            <a:r>
              <a:rPr lang="en-US" dirty="0"/>
              <a:t>addition, a court may modify or terminate a trust, or remove a trustee, if the court determines that the trust is uneconomical.  C.R.S. §</a:t>
            </a:r>
            <a:r>
              <a:rPr lang="en-US" dirty="0" smtClean="0"/>
              <a:t>15-5-414</a:t>
            </a:r>
          </a:p>
          <a:p>
            <a:pPr marL="0" indent="0">
              <a:buNone/>
            </a:pPr>
            <a:endParaRPr lang="en-US" dirty="0"/>
          </a:p>
          <a:p>
            <a:pPr marL="0" indent="0">
              <a:buNone/>
            </a:pPr>
            <a:r>
              <a:rPr lang="en-US" dirty="0"/>
              <a:t>Sections 415 and 416 of the </a:t>
            </a:r>
            <a:r>
              <a:rPr lang="en-US" dirty="0" smtClean="0"/>
              <a:t>CUTC allowing correction of mistakes and modification to achieve tax objectives </a:t>
            </a:r>
            <a:r>
              <a:rPr lang="en-US" dirty="0"/>
              <a:t>previously were codified as C.R.S. §§15-11-806 and -807.  </a:t>
            </a:r>
          </a:p>
          <a:p>
            <a:endParaRPr lang="en-US" dirty="0"/>
          </a:p>
        </p:txBody>
      </p:sp>
    </p:spTree>
    <p:extLst>
      <p:ext uri="{BB962C8B-B14F-4D97-AF65-F5344CB8AC3E}">
        <p14:creationId xmlns:p14="http://schemas.microsoft.com/office/powerpoint/2010/main" val="599430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8922"/>
          </a:xfrm>
        </p:spPr>
        <p:txBody>
          <a:bodyPr/>
          <a:lstStyle/>
          <a:p>
            <a:pPr algn="ctr"/>
            <a:r>
              <a:rPr lang="en-US" sz="3000" dirty="0" smtClean="0"/>
              <a:t>Office of Trustee</a:t>
            </a:r>
            <a:endParaRPr lang="en-US" sz="3000" dirty="0"/>
          </a:p>
        </p:txBody>
      </p:sp>
      <p:sp>
        <p:nvSpPr>
          <p:cNvPr id="3" name="Content Placeholder 2"/>
          <p:cNvSpPr>
            <a:spLocks noGrp="1"/>
          </p:cNvSpPr>
          <p:nvPr>
            <p:ph idx="1"/>
          </p:nvPr>
        </p:nvSpPr>
        <p:spPr>
          <a:xfrm>
            <a:off x="838200" y="1004048"/>
            <a:ext cx="10515600" cy="5172915"/>
          </a:xfrm>
        </p:spPr>
        <p:txBody>
          <a:bodyPr>
            <a:normAutofit/>
          </a:bodyPr>
          <a:lstStyle/>
          <a:p>
            <a:r>
              <a:rPr lang="en-US" u="sng" dirty="0" smtClean="0"/>
              <a:t>Accepting and Declining Trusteeship</a:t>
            </a:r>
            <a:r>
              <a:rPr lang="en-US" dirty="0" smtClean="0"/>
              <a:t>.  Part 7 governs accepting and declining trusteeship, which should be done in accordance with the trust agreement, but can also be done in any other manner if the trust agreement doesn’t identify the method as exclusive.</a:t>
            </a:r>
          </a:p>
          <a:p>
            <a:endParaRPr lang="en-US" u="sng" dirty="0"/>
          </a:p>
          <a:p>
            <a:r>
              <a:rPr lang="en-US" u="sng" dirty="0" smtClean="0"/>
              <a:t>Compensation </a:t>
            </a:r>
            <a:r>
              <a:rPr lang="en-US" u="sng" dirty="0"/>
              <a:t>of Trustee</a:t>
            </a:r>
            <a:r>
              <a:rPr lang="en-US" dirty="0"/>
              <a:t>.  Section 708 of the CUTC makes clear that a trustee is entitled to compensation, whether or not the terms of the trust agreement specify the amount.  The reasonableness of a trustee’s compensation will be determined under the cost and compensation act found in C.R.S. §15-10-601, </a:t>
            </a:r>
            <a:r>
              <a:rPr lang="en-US" i="1" dirty="0"/>
              <a:t>et seq.</a:t>
            </a:r>
            <a:r>
              <a:rPr lang="en-US" dirty="0"/>
              <a:t>  The court’s ability to adjust a trustee’s compensation is a power that cannot be modified by the terms of the trust.  C.R.S. §15-5-105(2)(g).</a:t>
            </a:r>
          </a:p>
        </p:txBody>
      </p:sp>
    </p:spTree>
    <p:extLst>
      <p:ext uri="{BB962C8B-B14F-4D97-AF65-F5344CB8AC3E}">
        <p14:creationId xmlns:p14="http://schemas.microsoft.com/office/powerpoint/2010/main" val="2960176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3746"/>
          </a:xfrm>
        </p:spPr>
        <p:txBody>
          <a:bodyPr/>
          <a:lstStyle/>
          <a:p>
            <a:pPr algn="ctr"/>
            <a:r>
              <a:rPr lang="en-US" sz="3000" dirty="0" smtClean="0"/>
              <a:t>Removal of a Trustee</a:t>
            </a:r>
            <a:endParaRPr lang="en-US" sz="3000" dirty="0"/>
          </a:p>
        </p:txBody>
      </p:sp>
      <p:sp>
        <p:nvSpPr>
          <p:cNvPr id="3" name="Content Placeholder 2"/>
          <p:cNvSpPr>
            <a:spLocks noGrp="1"/>
          </p:cNvSpPr>
          <p:nvPr>
            <p:ph idx="1"/>
          </p:nvPr>
        </p:nvSpPr>
        <p:spPr>
          <a:xfrm>
            <a:off x="838200" y="1048872"/>
            <a:ext cx="10515600" cy="5128091"/>
          </a:xfrm>
        </p:spPr>
        <p:txBody>
          <a:bodyPr>
            <a:normAutofit fontScale="70000" lnSpcReduction="20000"/>
          </a:bodyPr>
          <a:lstStyle/>
          <a:p>
            <a:pPr lvl="0"/>
            <a:r>
              <a:rPr lang="en-US" dirty="0"/>
              <a:t>A trustee can be removed by a court upon the request of a settlor, </a:t>
            </a:r>
            <a:r>
              <a:rPr lang="en-US" dirty="0" err="1"/>
              <a:t>cotrustee</a:t>
            </a:r>
            <a:r>
              <a:rPr lang="en-US" dirty="0"/>
              <a:t>, or a beneficiary. C.R.S. §15-5-706.  The court may also remove a trustee on its own initiative.  </a:t>
            </a:r>
          </a:p>
          <a:p>
            <a:pPr marL="0" indent="0">
              <a:buNone/>
            </a:pPr>
            <a:endParaRPr lang="en-US" dirty="0"/>
          </a:p>
          <a:p>
            <a:pPr lvl="0"/>
            <a:r>
              <a:rPr lang="en-US" dirty="0"/>
              <a:t>The court’s power to remove a trustee is limited to circumstances in which there has been a serious breach of trust, where the lack of cooperation among </a:t>
            </a:r>
            <a:r>
              <a:rPr lang="en-US" dirty="0" err="1"/>
              <a:t>cotrustees</a:t>
            </a:r>
            <a:r>
              <a:rPr lang="en-US" dirty="0"/>
              <a:t> impairs the administration of the trust, or where the removal would be in the best interests of the beneficiaries because of the unfitness, unwillingness, or persistent failure of the trustee to administer the trust effectively.  </a:t>
            </a:r>
          </a:p>
          <a:p>
            <a:pPr marL="0" indent="0">
              <a:buNone/>
            </a:pPr>
            <a:endParaRPr lang="en-US" dirty="0"/>
          </a:p>
          <a:p>
            <a:pPr lvl="0"/>
            <a:r>
              <a:rPr lang="en-US" dirty="0"/>
              <a:t>The court also has the power to remove a trustee in circumstances where (a) all of the qualified beneficiaries consent (or there has been a substantial change in circumstances), and (b) the removal serves the interests of all of the beneficiaries, the removal is not inconsistent with a material purpose of the trust, and a suitable </a:t>
            </a:r>
            <a:r>
              <a:rPr lang="en-US" dirty="0" err="1"/>
              <a:t>cotrustee</a:t>
            </a:r>
            <a:r>
              <a:rPr lang="en-US" dirty="0"/>
              <a:t> or successor trustee is available</a:t>
            </a:r>
            <a:r>
              <a:rPr lang="en-US" dirty="0" smtClean="0"/>
              <a:t>.</a:t>
            </a:r>
            <a:endParaRPr lang="en-US" dirty="0"/>
          </a:p>
          <a:p>
            <a:pPr marL="0" indent="0">
              <a:buNone/>
            </a:pPr>
            <a:endParaRPr lang="en-US" dirty="0"/>
          </a:p>
          <a:p>
            <a:pPr lvl="0"/>
            <a:r>
              <a:rPr lang="en-US" dirty="0"/>
              <a:t>When assessing whether removal of a trustee would be in the “interests of the beneficiaries,” this assessment will be made based on the interests of the beneficiaries as they define for themselves, but rather on the beneficial interests of the beneficiaries as provided in the terms of the trust.  </a:t>
            </a:r>
            <a:r>
              <a:rPr lang="en-US" i="1" dirty="0"/>
              <a:t>See</a:t>
            </a:r>
            <a:r>
              <a:rPr lang="en-US" dirty="0"/>
              <a:t>, C.R.S. §15-5-103(4)(11)(defining “interests of the beneficiaries”).  </a:t>
            </a:r>
          </a:p>
          <a:p>
            <a:endParaRPr lang="en-US" dirty="0"/>
          </a:p>
        </p:txBody>
      </p:sp>
    </p:spTree>
    <p:extLst>
      <p:ext uri="{BB962C8B-B14F-4D97-AF65-F5344CB8AC3E}">
        <p14:creationId xmlns:p14="http://schemas.microsoft.com/office/powerpoint/2010/main" val="3040059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3746"/>
          </a:xfrm>
        </p:spPr>
        <p:txBody>
          <a:bodyPr/>
          <a:lstStyle/>
          <a:p>
            <a:pPr algn="ctr"/>
            <a:r>
              <a:rPr lang="en-US" sz="3000" dirty="0" smtClean="0"/>
              <a:t>Co-Trustees</a:t>
            </a:r>
            <a:endParaRPr lang="en-US" sz="3000" dirty="0"/>
          </a:p>
        </p:txBody>
      </p:sp>
      <p:sp>
        <p:nvSpPr>
          <p:cNvPr id="3" name="Content Placeholder 2"/>
          <p:cNvSpPr>
            <a:spLocks noGrp="1"/>
          </p:cNvSpPr>
          <p:nvPr>
            <p:ph idx="1"/>
          </p:nvPr>
        </p:nvSpPr>
        <p:spPr>
          <a:xfrm>
            <a:off x="838200" y="986118"/>
            <a:ext cx="10515600" cy="5190845"/>
          </a:xfrm>
        </p:spPr>
        <p:txBody>
          <a:bodyPr>
            <a:normAutofit fontScale="77500" lnSpcReduction="20000"/>
          </a:bodyPr>
          <a:lstStyle/>
          <a:p>
            <a:pPr lvl="0"/>
            <a:r>
              <a:rPr lang="en-US" dirty="0"/>
              <a:t>The CUTC provides default rules governing </a:t>
            </a:r>
            <a:r>
              <a:rPr lang="en-US" dirty="0" err="1" smtClean="0"/>
              <a:t>cotrustees</a:t>
            </a:r>
            <a:r>
              <a:rPr lang="en-US" dirty="0" smtClean="0"/>
              <a:t>.  </a:t>
            </a:r>
            <a:r>
              <a:rPr lang="en-US" dirty="0"/>
              <a:t>For example, Section 703 states that </a:t>
            </a:r>
            <a:r>
              <a:rPr lang="en-US" dirty="0" err="1"/>
              <a:t>cotrustees</a:t>
            </a:r>
            <a:r>
              <a:rPr lang="en-US" dirty="0"/>
              <a:t> can act by majority decision if they are unable to achieve unanimous agreement.  Further, if there is a vacancy in the </a:t>
            </a:r>
            <a:r>
              <a:rPr lang="en-US" dirty="0" err="1"/>
              <a:t>cotrusteeship</a:t>
            </a:r>
            <a:r>
              <a:rPr lang="en-US" dirty="0"/>
              <a:t>, the other </a:t>
            </a:r>
            <a:r>
              <a:rPr lang="en-US" dirty="0" err="1"/>
              <a:t>cotrustees</a:t>
            </a:r>
            <a:r>
              <a:rPr lang="en-US" dirty="0"/>
              <a:t> may act for the trust without the need to fill the vacancy.  C.R.S. §15-5-703.</a:t>
            </a:r>
          </a:p>
          <a:p>
            <a:pPr marL="0" indent="0">
              <a:buNone/>
            </a:pPr>
            <a:endParaRPr lang="en-US" dirty="0"/>
          </a:p>
          <a:p>
            <a:pPr lvl="0"/>
            <a:r>
              <a:rPr lang="en-US" dirty="0"/>
              <a:t>Section 703 also addresses delegation among </a:t>
            </a:r>
            <a:r>
              <a:rPr lang="en-US" dirty="0" err="1"/>
              <a:t>cotrustees</a:t>
            </a:r>
            <a:r>
              <a:rPr lang="en-US" dirty="0"/>
              <a:t> and the liability of </a:t>
            </a:r>
            <a:r>
              <a:rPr lang="en-US" dirty="0" err="1"/>
              <a:t>cotrustees</a:t>
            </a:r>
            <a:r>
              <a:rPr lang="en-US" dirty="0"/>
              <a:t> for actions of other </a:t>
            </a:r>
            <a:r>
              <a:rPr lang="en-US" dirty="0" err="1"/>
              <a:t>cotrustees</a:t>
            </a:r>
            <a:r>
              <a:rPr lang="en-US" dirty="0"/>
              <a:t>.</a:t>
            </a:r>
          </a:p>
          <a:p>
            <a:pPr marL="0" indent="0">
              <a:buNone/>
            </a:pPr>
            <a:endParaRPr lang="en-US" dirty="0"/>
          </a:p>
          <a:p>
            <a:pPr lvl="0"/>
            <a:r>
              <a:rPr lang="en-US" dirty="0"/>
              <a:t>A </a:t>
            </a:r>
            <a:r>
              <a:rPr lang="en-US" dirty="0" err="1"/>
              <a:t>cotrustee</a:t>
            </a:r>
            <a:r>
              <a:rPr lang="en-US" dirty="0"/>
              <a:t> may not delegate to another </a:t>
            </a:r>
            <a:r>
              <a:rPr lang="en-US" dirty="0" err="1"/>
              <a:t>cotrustee</a:t>
            </a:r>
            <a:r>
              <a:rPr lang="en-US" dirty="0"/>
              <a:t> a function that the </a:t>
            </a:r>
            <a:r>
              <a:rPr lang="en-US" dirty="0" err="1"/>
              <a:t>cotrustees</a:t>
            </a:r>
            <a:r>
              <a:rPr lang="en-US" dirty="0"/>
              <a:t> are reasonably expected to perform jointly.  C.R.S. §15-5-703(5); -703(8).</a:t>
            </a:r>
          </a:p>
          <a:p>
            <a:pPr marL="0" indent="0">
              <a:buNone/>
            </a:pPr>
            <a:endParaRPr lang="en-US" dirty="0"/>
          </a:p>
          <a:p>
            <a:pPr lvl="0"/>
            <a:r>
              <a:rPr lang="en-US" dirty="0" err="1"/>
              <a:t>Cotrustees</a:t>
            </a:r>
            <a:r>
              <a:rPr lang="en-US" dirty="0"/>
              <a:t> can decline to participate in the action of another </a:t>
            </a:r>
            <a:r>
              <a:rPr lang="en-US" dirty="0" err="1"/>
              <a:t>cotrustee</a:t>
            </a:r>
            <a:r>
              <a:rPr lang="en-US" dirty="0"/>
              <a:t> and avoid liability for that action, except that a </a:t>
            </a:r>
            <a:r>
              <a:rPr lang="en-US" dirty="0" err="1"/>
              <a:t>cotrustee</a:t>
            </a:r>
            <a:r>
              <a:rPr lang="en-US" dirty="0"/>
              <a:t> must exercise reasonable care to prevent another </a:t>
            </a:r>
            <a:r>
              <a:rPr lang="en-US" dirty="0" err="1"/>
              <a:t>cotrustee</a:t>
            </a:r>
            <a:r>
              <a:rPr lang="en-US" dirty="0"/>
              <a:t> from committing a serious breach of trust and must exercise reasonable care to pursue a remedy for a </a:t>
            </a:r>
            <a:r>
              <a:rPr lang="en-US" dirty="0" err="1"/>
              <a:t>cotrustee’s</a:t>
            </a:r>
            <a:r>
              <a:rPr lang="en-US" dirty="0"/>
              <a:t> serious breach of trust.  C.R.S. §15-5-703(6)(7)</a:t>
            </a:r>
          </a:p>
          <a:p>
            <a:endParaRPr lang="en-US" dirty="0"/>
          </a:p>
        </p:txBody>
      </p:sp>
    </p:spTree>
    <p:extLst>
      <p:ext uri="{BB962C8B-B14F-4D97-AF65-F5344CB8AC3E}">
        <p14:creationId xmlns:p14="http://schemas.microsoft.com/office/powerpoint/2010/main" val="91432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887"/>
          </a:xfrm>
        </p:spPr>
        <p:txBody>
          <a:bodyPr/>
          <a:lstStyle/>
          <a:p>
            <a:pPr algn="ctr"/>
            <a:r>
              <a:rPr lang="en-US" sz="3000" dirty="0" smtClean="0"/>
              <a:t>Duties and Powers of a Trustee</a:t>
            </a:r>
            <a:endParaRPr lang="en-US" sz="3000" dirty="0"/>
          </a:p>
        </p:txBody>
      </p:sp>
      <p:sp>
        <p:nvSpPr>
          <p:cNvPr id="3" name="Content Placeholder 2"/>
          <p:cNvSpPr>
            <a:spLocks noGrp="1"/>
          </p:cNvSpPr>
          <p:nvPr>
            <p:ph idx="1"/>
          </p:nvPr>
        </p:nvSpPr>
        <p:spPr>
          <a:xfrm>
            <a:off x="838200" y="914400"/>
            <a:ext cx="10515600" cy="5262563"/>
          </a:xfrm>
        </p:spPr>
        <p:txBody>
          <a:bodyPr>
            <a:normAutofit fontScale="92500" lnSpcReduction="10000"/>
          </a:bodyPr>
          <a:lstStyle/>
          <a:p>
            <a:endParaRPr lang="en-US" u="sng" dirty="0" smtClean="0"/>
          </a:p>
          <a:p>
            <a:r>
              <a:rPr lang="en-US" u="sng" dirty="0" smtClean="0"/>
              <a:t>Administration </a:t>
            </a:r>
            <a:r>
              <a:rPr lang="en-US" u="sng" dirty="0"/>
              <a:t>of the Trust</a:t>
            </a:r>
            <a:r>
              <a:rPr lang="en-US" dirty="0"/>
              <a:t>.  The CUTC retains the traditional duties of the trustee to administer a trust in good faith, in the best interests of the beneficiaries, and in accordance with its terms.  C.R.S. §15-5-801</a:t>
            </a:r>
            <a:r>
              <a:rPr lang="en-US" dirty="0" smtClean="0"/>
              <a:t>.</a:t>
            </a:r>
          </a:p>
          <a:p>
            <a:pPr marL="0" indent="0">
              <a:buNone/>
            </a:pPr>
            <a:r>
              <a:rPr lang="en-US" dirty="0" smtClean="0"/>
              <a:t> </a:t>
            </a:r>
          </a:p>
          <a:p>
            <a:r>
              <a:rPr lang="en-US" dirty="0" smtClean="0"/>
              <a:t>Duties addressed in Part 8:</a:t>
            </a:r>
          </a:p>
          <a:p>
            <a:pPr marL="0" indent="0">
              <a:buNone/>
            </a:pPr>
            <a:r>
              <a:rPr lang="en-US" dirty="0"/>
              <a:t>	</a:t>
            </a:r>
            <a:r>
              <a:rPr lang="en-US" dirty="0" smtClean="0"/>
              <a:t>Duty of Loyalty (including rules governing self-dealing)</a:t>
            </a:r>
          </a:p>
          <a:p>
            <a:pPr marL="0" indent="0">
              <a:buNone/>
            </a:pPr>
            <a:r>
              <a:rPr lang="en-US" dirty="0"/>
              <a:t>	</a:t>
            </a:r>
            <a:r>
              <a:rPr lang="en-US" dirty="0" smtClean="0"/>
              <a:t>Impartiality and Prudence</a:t>
            </a:r>
          </a:p>
          <a:p>
            <a:pPr marL="0" indent="0">
              <a:buNone/>
            </a:pPr>
            <a:r>
              <a:rPr lang="en-US" dirty="0"/>
              <a:t>	</a:t>
            </a:r>
            <a:r>
              <a:rPr lang="en-US" dirty="0" smtClean="0"/>
              <a:t>Delegation of Duties</a:t>
            </a:r>
          </a:p>
          <a:p>
            <a:pPr marL="0" indent="0">
              <a:buNone/>
            </a:pPr>
            <a:r>
              <a:rPr lang="en-US" dirty="0"/>
              <a:t>	</a:t>
            </a:r>
            <a:r>
              <a:rPr lang="en-US" dirty="0" smtClean="0"/>
              <a:t>Duty to Inform and Report</a:t>
            </a:r>
          </a:p>
          <a:p>
            <a:pPr marL="0" indent="0">
              <a:buNone/>
            </a:pPr>
            <a:endParaRPr lang="en-US" dirty="0" smtClean="0"/>
          </a:p>
          <a:p>
            <a:pPr marL="0" indent="0">
              <a:buNone/>
            </a:pPr>
            <a:r>
              <a:rPr lang="en-US" dirty="0" smtClean="0"/>
              <a:t> </a:t>
            </a:r>
          </a:p>
          <a:p>
            <a:endParaRPr lang="en-US" dirty="0"/>
          </a:p>
        </p:txBody>
      </p:sp>
    </p:spTree>
    <p:extLst>
      <p:ext uri="{BB962C8B-B14F-4D97-AF65-F5344CB8AC3E}">
        <p14:creationId xmlns:p14="http://schemas.microsoft.com/office/powerpoint/2010/main" val="11550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710"/>
          </a:xfrm>
        </p:spPr>
        <p:txBody>
          <a:bodyPr/>
          <a:lstStyle/>
          <a:p>
            <a:pPr algn="ctr"/>
            <a:r>
              <a:rPr lang="en-US" sz="3000" dirty="0" smtClean="0"/>
              <a:t>Duty to Inform and Report- mandatory</a:t>
            </a:r>
            <a:endParaRPr lang="en-US" sz="3000" dirty="0"/>
          </a:p>
        </p:txBody>
      </p:sp>
      <p:sp>
        <p:nvSpPr>
          <p:cNvPr id="3" name="Content Placeholder 2"/>
          <p:cNvSpPr>
            <a:spLocks noGrp="1"/>
          </p:cNvSpPr>
          <p:nvPr>
            <p:ph idx="1"/>
          </p:nvPr>
        </p:nvSpPr>
        <p:spPr>
          <a:xfrm>
            <a:off x="838200" y="1057836"/>
            <a:ext cx="10515600" cy="5119127"/>
          </a:xfrm>
        </p:spPr>
        <p:txBody>
          <a:bodyPr>
            <a:normAutofit fontScale="70000" lnSpcReduction="20000"/>
          </a:bodyPr>
          <a:lstStyle/>
          <a:p>
            <a:pPr lvl="0"/>
            <a:r>
              <a:rPr lang="en-US" dirty="0"/>
              <a:t>The trustee must keep qualified beneficiaries reasonably informed about the administration of the trust and the material facts necessary for them to protect their interests.  A trustee shall also promptly respond to requests for information related to the administration of the trust, unless unreasonable under the circumstances.  §15-5-813(1).  </a:t>
            </a:r>
            <a:endParaRPr lang="en-US" dirty="0" smtClean="0"/>
          </a:p>
          <a:p>
            <a:pPr marL="0" lvl="0" indent="0">
              <a:buNone/>
            </a:pPr>
            <a:endParaRPr lang="en-US" dirty="0"/>
          </a:p>
          <a:p>
            <a:pPr lvl="0"/>
            <a:r>
              <a:rPr lang="en-US" dirty="0" smtClean="0"/>
              <a:t>Within </a:t>
            </a:r>
            <a:r>
              <a:rPr lang="en-US" dirty="0"/>
              <a:t>60 days after accepting a trusteeship, the trustee shall notify the qualified beneficiaries of the acceptance and of the trustee’s contact information.  C.R.S. §15-5-813(2)(b).  </a:t>
            </a:r>
            <a:r>
              <a:rPr lang="en-US" dirty="0" smtClean="0"/>
              <a:t>(Does </a:t>
            </a:r>
            <a:r>
              <a:rPr lang="en-US" dirty="0"/>
              <a:t>not apply to a trustee who accepts a trusteeship before the effective date of the CUTC, to an irrevocable trust created before that effective date, or to a revocable trust that became irrevocable before the effective date.  C.R.S. §15-5-813(5</a:t>
            </a:r>
            <a:r>
              <a:rPr lang="en-US" dirty="0" smtClean="0"/>
              <a:t>)).</a:t>
            </a:r>
          </a:p>
          <a:p>
            <a:pPr marL="0" lvl="0" indent="0">
              <a:buNone/>
            </a:pPr>
            <a:endParaRPr lang="en-US" dirty="0" smtClean="0"/>
          </a:p>
          <a:p>
            <a:pPr lvl="0"/>
            <a:r>
              <a:rPr lang="en-US" dirty="0" smtClean="0"/>
              <a:t>Within </a:t>
            </a:r>
            <a:r>
              <a:rPr lang="en-US" dirty="0"/>
              <a:t>60 days after the date the trustee acquires knowledge of the creation of an irrevocable trust, or the date the trustee acquires knowledge that a formerly revocable trust has become irrevocable, the trustee shall notify the qualified beneficiaries of the trust’s existence, the identity of the settlor, of the right to request portions of the trust agreement that describes the beneficiary’s interest, and the right to a trustee’s report.  C.R.S. §15-5-813(2)(c). </a:t>
            </a:r>
            <a:r>
              <a:rPr lang="en-US" dirty="0" smtClean="0"/>
              <a:t>(Does </a:t>
            </a:r>
            <a:r>
              <a:rPr lang="en-US" dirty="0"/>
              <a:t>not apply to a trustee who accepts a trusteeship before the effective date of the CUTC, to an irrevocable trust created before that effective date, or to a revocable trust that became irrevocable before the effective date.  C.R.S. §15-5-813(5</a:t>
            </a:r>
            <a:r>
              <a:rPr lang="en-US" dirty="0" smtClean="0"/>
              <a:t>)).</a:t>
            </a:r>
          </a:p>
          <a:p>
            <a:pPr lvl="0"/>
            <a:endParaRPr lang="en-US" dirty="0"/>
          </a:p>
        </p:txBody>
      </p:sp>
    </p:spTree>
    <p:extLst>
      <p:ext uri="{BB962C8B-B14F-4D97-AF65-F5344CB8AC3E}">
        <p14:creationId xmlns:p14="http://schemas.microsoft.com/office/powerpoint/2010/main" val="2308648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5134"/>
          </a:xfrm>
        </p:spPr>
        <p:txBody>
          <a:bodyPr/>
          <a:lstStyle/>
          <a:p>
            <a:pPr algn="ctr"/>
            <a:r>
              <a:rPr lang="en-US" sz="3000" dirty="0" smtClean="0"/>
              <a:t>Default duties to inform and report</a:t>
            </a:r>
            <a:endParaRPr lang="en-US" sz="3000" dirty="0"/>
          </a:p>
        </p:txBody>
      </p:sp>
      <p:sp>
        <p:nvSpPr>
          <p:cNvPr id="3" name="Content Placeholder 2"/>
          <p:cNvSpPr>
            <a:spLocks noGrp="1"/>
          </p:cNvSpPr>
          <p:nvPr>
            <p:ph idx="1"/>
          </p:nvPr>
        </p:nvSpPr>
        <p:spPr>
          <a:xfrm>
            <a:off x="838200" y="1039906"/>
            <a:ext cx="10515600" cy="5137057"/>
          </a:xfrm>
        </p:spPr>
        <p:txBody>
          <a:bodyPr>
            <a:normAutofit lnSpcReduction="10000"/>
          </a:bodyPr>
          <a:lstStyle/>
          <a:p>
            <a:r>
              <a:rPr lang="en-US" dirty="0"/>
              <a:t>A report of the trust property, liabilities, receipts, and disbursements (including trustee compensation), a list of the trust assets and their values (if feasible) must be sent to distributees and permissible distributees of trust income and principal on an annual basis, whether or not those persons request the report.  C.R.S. §15-5-813(3).  Other qualified beneficiaries are also entitled to such information upon request.  A qualified beneficiary may waive the right to receive an annual report or other information, and may later withdraw that waiver</a:t>
            </a:r>
            <a:r>
              <a:rPr lang="en-US" dirty="0" smtClean="0"/>
              <a:t>.</a:t>
            </a:r>
          </a:p>
          <a:p>
            <a:pPr marL="0" indent="0">
              <a:buNone/>
            </a:pPr>
            <a:endParaRPr lang="en-US" dirty="0" smtClean="0"/>
          </a:p>
          <a:p>
            <a:r>
              <a:rPr lang="en-US" dirty="0" smtClean="0"/>
              <a:t>Upon </a:t>
            </a:r>
            <a:r>
              <a:rPr lang="en-US" dirty="0"/>
              <a:t>request of a qualified beneficiary, a trustee must furnish the beneficiary with a copy of the portions of the trust agreement that describe or affect the beneficiary’s interest.  C.R.S. §15-5-813(2)(a).</a:t>
            </a:r>
          </a:p>
          <a:p>
            <a:endParaRPr lang="en-US" dirty="0"/>
          </a:p>
        </p:txBody>
      </p:sp>
    </p:spTree>
    <p:extLst>
      <p:ext uri="{BB962C8B-B14F-4D97-AF65-F5344CB8AC3E}">
        <p14:creationId xmlns:p14="http://schemas.microsoft.com/office/powerpoint/2010/main" val="651099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2357"/>
          </a:xfrm>
        </p:spPr>
        <p:txBody>
          <a:bodyPr/>
          <a:lstStyle/>
          <a:p>
            <a:pPr algn="ctr"/>
            <a:r>
              <a:rPr lang="en-US" sz="3000" dirty="0" smtClean="0"/>
              <a:t>Powers</a:t>
            </a:r>
            <a:endParaRPr lang="en-US" sz="3000" dirty="0"/>
          </a:p>
        </p:txBody>
      </p:sp>
      <p:sp>
        <p:nvSpPr>
          <p:cNvPr id="3" name="Content Placeholder 2"/>
          <p:cNvSpPr>
            <a:spLocks noGrp="1"/>
          </p:cNvSpPr>
          <p:nvPr>
            <p:ph idx="1"/>
          </p:nvPr>
        </p:nvSpPr>
        <p:spPr>
          <a:xfrm>
            <a:off x="838200" y="1147482"/>
            <a:ext cx="10515600" cy="5029481"/>
          </a:xfrm>
        </p:spPr>
        <p:txBody>
          <a:bodyPr>
            <a:normAutofit lnSpcReduction="10000"/>
          </a:bodyPr>
          <a:lstStyle/>
          <a:p>
            <a:r>
              <a:rPr lang="en-US" dirty="0"/>
              <a:t>A trustee has all of the powers conferred by the trust and other powers appropriate to achieve the investment or management of the trust.  </a:t>
            </a:r>
            <a:endParaRPr lang="en-US" dirty="0" smtClean="0"/>
          </a:p>
          <a:p>
            <a:pPr marL="0" indent="0">
              <a:buNone/>
            </a:pPr>
            <a:endParaRPr lang="en-US" dirty="0" smtClean="0"/>
          </a:p>
          <a:p>
            <a:r>
              <a:rPr lang="en-US" dirty="0" smtClean="0"/>
              <a:t>The CUTC also lists specific powers granted to a trustee in C.R.S. </a:t>
            </a:r>
            <a:r>
              <a:rPr lang="en-US" dirty="0"/>
              <a:t>§ </a:t>
            </a:r>
            <a:r>
              <a:rPr lang="en-US" dirty="0" smtClean="0"/>
              <a:t>15-5-816.</a:t>
            </a:r>
          </a:p>
          <a:p>
            <a:pPr marL="0" indent="0">
              <a:buNone/>
            </a:pPr>
            <a:endParaRPr lang="en-US" dirty="0" smtClean="0"/>
          </a:p>
          <a:p>
            <a:r>
              <a:rPr lang="en-US" dirty="0" smtClean="0"/>
              <a:t>The </a:t>
            </a:r>
            <a:r>
              <a:rPr lang="en-US" dirty="0"/>
              <a:t>CUTC expressly incorporates the powers afforded to trustees under the Colorado Fiduciaries Powers Act, C.R.S. §15-1-801, </a:t>
            </a:r>
            <a:r>
              <a:rPr lang="en-US" i="1" dirty="0"/>
              <a:t>et seq</a:t>
            </a:r>
            <a:r>
              <a:rPr lang="en-US" dirty="0" smtClean="0"/>
              <a:t>.</a:t>
            </a:r>
          </a:p>
          <a:p>
            <a:pPr marL="0" indent="0">
              <a:buNone/>
            </a:pPr>
            <a:endParaRPr lang="en-US" dirty="0" smtClean="0"/>
          </a:p>
          <a:p>
            <a:r>
              <a:rPr lang="en-US" dirty="0" smtClean="0"/>
              <a:t>Some trustee powers are limited by statute for tax savings reasons – these can be overridden in the trust agreement. </a:t>
            </a:r>
            <a:r>
              <a:rPr lang="en-US" dirty="0"/>
              <a:t>C.R.S. § </a:t>
            </a:r>
            <a:r>
              <a:rPr lang="en-US" dirty="0" smtClean="0"/>
              <a:t>15-5-814.</a:t>
            </a:r>
          </a:p>
          <a:p>
            <a:endParaRPr lang="en-US" dirty="0"/>
          </a:p>
          <a:p>
            <a:endParaRPr lang="en-US" dirty="0"/>
          </a:p>
        </p:txBody>
      </p:sp>
    </p:spTree>
    <p:extLst>
      <p:ext uri="{BB962C8B-B14F-4D97-AF65-F5344CB8AC3E}">
        <p14:creationId xmlns:p14="http://schemas.microsoft.com/office/powerpoint/2010/main" val="2969604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8922"/>
          </a:xfrm>
        </p:spPr>
        <p:txBody>
          <a:bodyPr/>
          <a:lstStyle/>
          <a:p>
            <a:pPr algn="ctr"/>
            <a:r>
              <a:rPr lang="en-US" sz="3000" dirty="0" smtClean="0"/>
              <a:t>Statutes of Limitation</a:t>
            </a:r>
            <a:endParaRPr lang="en-US" sz="3000" dirty="0"/>
          </a:p>
        </p:txBody>
      </p:sp>
      <p:sp>
        <p:nvSpPr>
          <p:cNvPr id="3" name="Content Placeholder 2"/>
          <p:cNvSpPr>
            <a:spLocks noGrp="1"/>
          </p:cNvSpPr>
          <p:nvPr>
            <p:ph idx="1"/>
          </p:nvPr>
        </p:nvSpPr>
        <p:spPr>
          <a:xfrm>
            <a:off x="838200" y="1004048"/>
            <a:ext cx="10515600" cy="5172915"/>
          </a:xfrm>
        </p:spPr>
        <p:txBody>
          <a:bodyPr>
            <a:normAutofit fontScale="70000" lnSpcReduction="20000"/>
          </a:bodyPr>
          <a:lstStyle/>
          <a:p>
            <a:r>
              <a:rPr lang="en-US" u="sng" dirty="0" smtClean="0"/>
              <a:t>One-Year </a:t>
            </a:r>
            <a:r>
              <a:rPr lang="en-US" u="sng" dirty="0"/>
              <a:t>Rule</a:t>
            </a:r>
            <a:r>
              <a:rPr lang="en-US" dirty="0"/>
              <a:t>.  A beneficiary may not commence an action against a trustee for breach of trust more than one year after the date that the beneficiary was </a:t>
            </a:r>
            <a:r>
              <a:rPr lang="en-US" i="1" dirty="0"/>
              <a:t>sent</a:t>
            </a:r>
            <a:r>
              <a:rPr lang="en-US" dirty="0"/>
              <a:t> a </a:t>
            </a:r>
            <a:r>
              <a:rPr lang="en-US" i="1" dirty="0"/>
              <a:t>report</a:t>
            </a:r>
            <a:r>
              <a:rPr lang="en-US" dirty="0"/>
              <a:t> that adequately disclosed the existence of a potential claim for breach of trust, and informed the beneficiary of the time allowed for commencing a proceeding.  C.R.S. §15-5-1005.  To take advantage of this statute of limitations, the report sent by the trustee must provide sufficient information so that the beneficiary knows of the potential claim or should have inquired into its existence. In contrast, under the existing statute, C.R.S. §15-16-307, “full” disclosure was required.  </a:t>
            </a:r>
          </a:p>
          <a:p>
            <a:pPr marL="0" indent="0">
              <a:buNone/>
            </a:pPr>
            <a:r>
              <a:rPr lang="en-US" dirty="0"/>
              <a:t> </a:t>
            </a:r>
          </a:p>
          <a:p>
            <a:pPr lvl="0"/>
            <a:r>
              <a:rPr lang="en-US" u="sng" dirty="0"/>
              <a:t>Three-Year Rule</a:t>
            </a:r>
            <a:r>
              <a:rPr lang="en-US" dirty="0"/>
              <a:t>.  If the one-year rule does not apply, then a beneficiary may bring a breach of trust action within three years of the first to occur of the following</a:t>
            </a:r>
            <a:r>
              <a:rPr lang="en-US" dirty="0" smtClean="0"/>
              <a:t>:</a:t>
            </a:r>
            <a:endParaRPr lang="en-US" dirty="0"/>
          </a:p>
          <a:p>
            <a:pPr lvl="1"/>
            <a:r>
              <a:rPr lang="en-US" dirty="0"/>
              <a:t>The removal or resignation of the trustee</a:t>
            </a:r>
            <a:r>
              <a:rPr lang="en-US" dirty="0" smtClean="0"/>
              <a:t>.</a:t>
            </a:r>
            <a:r>
              <a:rPr lang="en-US" dirty="0"/>
              <a:t> </a:t>
            </a:r>
            <a:endParaRPr lang="en-US" dirty="0" smtClean="0"/>
          </a:p>
          <a:p>
            <a:pPr lvl="1"/>
            <a:r>
              <a:rPr lang="en-US" dirty="0" smtClean="0"/>
              <a:t>The </a:t>
            </a:r>
            <a:r>
              <a:rPr lang="en-US" dirty="0"/>
              <a:t>termination of the beneficiary’s interest in the </a:t>
            </a:r>
            <a:r>
              <a:rPr lang="en-US" dirty="0" smtClean="0"/>
              <a:t>trust.</a:t>
            </a:r>
          </a:p>
          <a:p>
            <a:pPr lvl="1"/>
            <a:r>
              <a:rPr lang="en-US" dirty="0" smtClean="0"/>
              <a:t>The </a:t>
            </a:r>
            <a:r>
              <a:rPr lang="en-US" dirty="0"/>
              <a:t>termination of the trust. </a:t>
            </a:r>
          </a:p>
          <a:p>
            <a:endParaRPr lang="en-US" dirty="0"/>
          </a:p>
          <a:p>
            <a:pPr lvl="0"/>
            <a:r>
              <a:rPr lang="en-US" u="sng" dirty="0"/>
              <a:t>Death of a Trustee</a:t>
            </a:r>
            <a:r>
              <a:rPr lang="en-US" dirty="0"/>
              <a:t>. The UTC would have applied the three-year rule to a breach of trust action after the death of a trustee.  However, this provision was not included in the CUTC because the claims periods (analogous to a statute of limitation) applicable to decedent estates under the CPC already addresses claims against deceased fiduciaries (such as personal representatives, conservators/guardians, agents under powers of attorney, </a:t>
            </a:r>
            <a:r>
              <a:rPr lang="en-US" dirty="0" err="1"/>
              <a:t>etc</a:t>
            </a:r>
            <a:r>
              <a:rPr lang="en-US" dirty="0"/>
              <a:t> . . . </a:t>
            </a:r>
            <a:r>
              <a:rPr lang="en-US" dirty="0" smtClean="0"/>
              <a:t>see</a:t>
            </a:r>
            <a:r>
              <a:rPr lang="en-US" dirty="0"/>
              <a:t>, e.g., C.R.S. §15-12-801, </a:t>
            </a:r>
            <a:r>
              <a:rPr lang="en-US" i="1" dirty="0"/>
              <a:t>et seq</a:t>
            </a:r>
            <a:r>
              <a:rPr lang="en-US" dirty="0"/>
              <a:t>.).</a:t>
            </a:r>
          </a:p>
          <a:p>
            <a:endParaRPr lang="en-US" dirty="0"/>
          </a:p>
        </p:txBody>
      </p:sp>
    </p:spTree>
    <p:extLst>
      <p:ext uri="{BB962C8B-B14F-4D97-AF65-F5344CB8AC3E}">
        <p14:creationId xmlns:p14="http://schemas.microsoft.com/office/powerpoint/2010/main" val="266046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504180"/>
          </a:xfrm>
        </p:spPr>
        <p:txBody>
          <a:bodyPr>
            <a:normAutofit/>
          </a:bodyPr>
          <a:lstStyle/>
          <a:p>
            <a:r>
              <a:rPr lang="en-US" sz="3000" dirty="0" smtClean="0"/>
              <a:t>Where to Find It</a:t>
            </a:r>
            <a:endParaRPr lang="en-US" sz="3000" dirty="0"/>
          </a:p>
        </p:txBody>
      </p:sp>
      <p:sp>
        <p:nvSpPr>
          <p:cNvPr id="3" name="Subtitle 2"/>
          <p:cNvSpPr>
            <a:spLocks noGrp="1"/>
          </p:cNvSpPr>
          <p:nvPr>
            <p:ph type="subTitle" idx="1"/>
          </p:nvPr>
        </p:nvSpPr>
        <p:spPr>
          <a:xfrm>
            <a:off x="365760" y="1216928"/>
            <a:ext cx="11169748" cy="4930653"/>
          </a:xfrm>
        </p:spPr>
        <p:txBody>
          <a:bodyPr>
            <a:normAutofit fontScale="85000" lnSpcReduction="20000"/>
          </a:bodyPr>
          <a:lstStyle/>
          <a:p>
            <a:pPr algn="l"/>
            <a:r>
              <a:rPr lang="en-US" b="1" dirty="0"/>
              <a:t>Part </a:t>
            </a:r>
            <a:r>
              <a:rPr lang="en-US" b="1" dirty="0" smtClean="0"/>
              <a:t>1</a:t>
            </a:r>
            <a:r>
              <a:rPr lang="en-US" dirty="0" smtClean="0"/>
              <a:t>: Definitions, Mandatory Rules, </a:t>
            </a:r>
            <a:r>
              <a:rPr lang="en-US" dirty="0" err="1" smtClean="0"/>
              <a:t>Nonjudicial</a:t>
            </a:r>
            <a:r>
              <a:rPr lang="en-US" dirty="0" smtClean="0"/>
              <a:t> Settlement Agreements, ADR</a:t>
            </a:r>
          </a:p>
          <a:p>
            <a:pPr algn="l"/>
            <a:r>
              <a:rPr lang="en-US" b="1" dirty="0" smtClean="0"/>
              <a:t>Part 2</a:t>
            </a:r>
            <a:r>
              <a:rPr lang="en-US" dirty="0" smtClean="0"/>
              <a:t>: Judicial Proceedings, Trust Registration, Judicial Settlement Agreements</a:t>
            </a:r>
          </a:p>
          <a:p>
            <a:pPr algn="l"/>
            <a:r>
              <a:rPr lang="en-US" b="1" dirty="0" smtClean="0"/>
              <a:t>Part 3</a:t>
            </a:r>
            <a:r>
              <a:rPr lang="en-US" dirty="0" smtClean="0"/>
              <a:t>: Virtual Representation – appointees, minors, unknown or cannot be found beneficiaries</a:t>
            </a:r>
          </a:p>
          <a:p>
            <a:pPr algn="l"/>
            <a:r>
              <a:rPr lang="en-US" b="1" dirty="0" smtClean="0"/>
              <a:t>Part 4</a:t>
            </a:r>
            <a:r>
              <a:rPr lang="en-US" dirty="0" smtClean="0"/>
              <a:t>: Creation, Validity, Modification, and Termination of Trusts, Pet Trusts and Cy Pres</a:t>
            </a:r>
          </a:p>
          <a:p>
            <a:pPr algn="l"/>
            <a:r>
              <a:rPr lang="en-US" b="1" dirty="0" smtClean="0"/>
              <a:t>Part 5</a:t>
            </a:r>
            <a:r>
              <a:rPr lang="en-US" dirty="0" smtClean="0"/>
              <a:t>: Creditors Claims - not </a:t>
            </a:r>
            <a:r>
              <a:rPr lang="en-US" dirty="0"/>
              <a:t>yet </a:t>
            </a:r>
            <a:r>
              <a:rPr lang="en-US" dirty="0" smtClean="0"/>
              <a:t>enacted</a:t>
            </a:r>
            <a:endParaRPr lang="en-US" dirty="0"/>
          </a:p>
          <a:p>
            <a:pPr algn="l"/>
            <a:r>
              <a:rPr lang="en-US" b="1" dirty="0" smtClean="0"/>
              <a:t>Part 6</a:t>
            </a:r>
            <a:r>
              <a:rPr lang="en-US" dirty="0" smtClean="0"/>
              <a:t>: </a:t>
            </a:r>
            <a:r>
              <a:rPr lang="en-US" dirty="0"/>
              <a:t>Revocable trusts (UTC, but previously enacted at 15-16-702 through 704)</a:t>
            </a:r>
          </a:p>
          <a:p>
            <a:pPr algn="l"/>
            <a:r>
              <a:rPr lang="en-US" b="1" dirty="0" smtClean="0"/>
              <a:t>Part 7: </a:t>
            </a:r>
            <a:r>
              <a:rPr lang="en-US" dirty="0" smtClean="0"/>
              <a:t>Trustees – appointment, removal, vacancy, </a:t>
            </a:r>
            <a:r>
              <a:rPr lang="en-US" dirty="0" err="1" smtClean="0"/>
              <a:t>cotrustees</a:t>
            </a:r>
            <a:endParaRPr lang="en-US" dirty="0" smtClean="0"/>
          </a:p>
          <a:p>
            <a:pPr algn="l"/>
            <a:r>
              <a:rPr lang="en-US" b="1" dirty="0" smtClean="0"/>
              <a:t>Part 8</a:t>
            </a:r>
            <a:r>
              <a:rPr lang="en-US" dirty="0" smtClean="0"/>
              <a:t>: Duties and Powers of Trustees – required notices and reports</a:t>
            </a:r>
            <a:endParaRPr lang="en-US" dirty="0"/>
          </a:p>
          <a:p>
            <a:pPr algn="l"/>
            <a:r>
              <a:rPr lang="en-US" b="1" dirty="0" smtClean="0"/>
              <a:t>Part 9: </a:t>
            </a:r>
            <a:r>
              <a:rPr lang="en-US" dirty="0" smtClean="0"/>
              <a:t>Uniform </a:t>
            </a:r>
            <a:r>
              <a:rPr lang="en-US" dirty="0"/>
              <a:t>Prudent Investor Act (may be added)</a:t>
            </a:r>
          </a:p>
          <a:p>
            <a:pPr algn="l"/>
            <a:r>
              <a:rPr lang="en-US" b="1" dirty="0" smtClean="0"/>
              <a:t>Part 10: </a:t>
            </a:r>
            <a:r>
              <a:rPr lang="en-US" dirty="0" smtClean="0"/>
              <a:t>Liabilities of Trustees, Statute of Limitations, Third Parties</a:t>
            </a:r>
            <a:r>
              <a:rPr lang="en-US" dirty="0"/>
              <a:t>	</a:t>
            </a:r>
          </a:p>
          <a:p>
            <a:pPr algn="l"/>
            <a:r>
              <a:rPr lang="en-US" b="1" dirty="0" smtClean="0"/>
              <a:t>Part 11</a:t>
            </a:r>
            <a:r>
              <a:rPr lang="en-US" dirty="0" smtClean="0"/>
              <a:t>: Reserved </a:t>
            </a:r>
            <a:r>
              <a:rPr lang="en-US" dirty="0"/>
              <a:t>for Directed Trustees </a:t>
            </a:r>
            <a:endParaRPr lang="en-US" dirty="0" smtClean="0"/>
          </a:p>
          <a:p>
            <a:pPr algn="l"/>
            <a:r>
              <a:rPr lang="en-US" b="1" dirty="0" smtClean="0"/>
              <a:t>Part 12</a:t>
            </a:r>
            <a:r>
              <a:rPr lang="en-US" dirty="0" smtClean="0"/>
              <a:t>: Reserved for Decanting</a:t>
            </a:r>
            <a:endParaRPr lang="en-US" dirty="0"/>
          </a:p>
          <a:p>
            <a:pPr algn="l"/>
            <a:r>
              <a:rPr lang="en-US" b="1" dirty="0" smtClean="0"/>
              <a:t>Part 13:</a:t>
            </a:r>
            <a:r>
              <a:rPr lang="en-US" dirty="0" smtClean="0"/>
              <a:t> </a:t>
            </a:r>
            <a:r>
              <a:rPr lang="en-US" dirty="0"/>
              <a:t>Provisions regarding insurance, previously enacted at 15-16-601</a:t>
            </a:r>
          </a:p>
          <a:p>
            <a:pPr algn="l"/>
            <a:r>
              <a:rPr lang="en-US" b="1" dirty="0" smtClean="0"/>
              <a:t>Part 14:</a:t>
            </a:r>
            <a:r>
              <a:rPr lang="en-US" dirty="0" smtClean="0"/>
              <a:t> Effective </a:t>
            </a:r>
            <a:r>
              <a:rPr lang="en-US" dirty="0"/>
              <a:t>Date and Conforming Amendments</a:t>
            </a:r>
          </a:p>
        </p:txBody>
      </p:sp>
    </p:spTree>
    <p:extLst>
      <p:ext uri="{BB962C8B-B14F-4D97-AF65-F5344CB8AC3E}">
        <p14:creationId xmlns:p14="http://schemas.microsoft.com/office/powerpoint/2010/main" val="497882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4099"/>
          </a:xfrm>
        </p:spPr>
        <p:txBody>
          <a:bodyPr/>
          <a:lstStyle/>
          <a:p>
            <a:pPr algn="ctr"/>
            <a:r>
              <a:rPr lang="en-US" sz="3000" dirty="0" smtClean="0"/>
              <a:t>Trustee Defenses and Exculpation Clauses</a:t>
            </a:r>
            <a:endParaRPr lang="en-US" sz="3000" dirty="0"/>
          </a:p>
        </p:txBody>
      </p:sp>
      <p:sp>
        <p:nvSpPr>
          <p:cNvPr id="3" name="Content Placeholder 2"/>
          <p:cNvSpPr>
            <a:spLocks noGrp="1"/>
          </p:cNvSpPr>
          <p:nvPr>
            <p:ph idx="1"/>
          </p:nvPr>
        </p:nvSpPr>
        <p:spPr>
          <a:xfrm>
            <a:off x="838200" y="959224"/>
            <a:ext cx="10515600" cy="5217739"/>
          </a:xfrm>
        </p:spPr>
        <p:txBody>
          <a:bodyPr>
            <a:normAutofit fontScale="62500" lnSpcReduction="20000"/>
          </a:bodyPr>
          <a:lstStyle/>
          <a:p>
            <a:pPr lvl="0"/>
            <a:r>
              <a:rPr lang="en-US" dirty="0"/>
              <a:t>If a trustee reasonably relies on the terms of a trust, the trustee will not be liable to a beneficiary for a breach of trust that resulted from that reliance.  C.R.S. §15-5-1006.  </a:t>
            </a:r>
            <a:endParaRPr lang="en-US" dirty="0" smtClean="0"/>
          </a:p>
          <a:p>
            <a:pPr marL="0" lvl="0" indent="0">
              <a:buNone/>
            </a:pPr>
            <a:endParaRPr lang="en-US" dirty="0"/>
          </a:p>
          <a:p>
            <a:pPr lvl="0"/>
            <a:r>
              <a:rPr lang="en-US" dirty="0"/>
              <a:t>A trustee is also not liable for a breach of trust that resulted from the trustee’s lack of knowledge about the happening of an event (such as marriage, divorce, or death) so long as the trustee has exercised reasonable care to ascertain the happening of the event.  C.R.S. §15-5-1007.  </a:t>
            </a:r>
          </a:p>
          <a:p>
            <a:pPr marL="0" indent="0">
              <a:buNone/>
            </a:pPr>
            <a:r>
              <a:rPr lang="en-US" dirty="0"/>
              <a:t> </a:t>
            </a:r>
          </a:p>
          <a:p>
            <a:pPr lvl="0"/>
            <a:r>
              <a:rPr lang="en-US" dirty="0"/>
              <a:t>The trustee is not liable to a beneficiary for a breach of trust if the beneficiary consented, released the trustee from liability, or ratified the transaction.  This defense does not apply, however, if the consent, release, or ratification was induced by improper conduct of the trustee, or the beneficiary did not know his or her rights, or the material facts relating to the breach.  C.R.S. §15-5-1009(1).  </a:t>
            </a:r>
            <a:endParaRPr lang="en-US" dirty="0" smtClean="0"/>
          </a:p>
          <a:p>
            <a:pPr marL="0" lvl="0" indent="0">
              <a:buNone/>
            </a:pPr>
            <a:endParaRPr lang="en-US" dirty="0"/>
          </a:p>
          <a:p>
            <a:pPr lvl="0"/>
            <a:r>
              <a:rPr lang="en-US" u="sng" dirty="0"/>
              <a:t>Exculpation</a:t>
            </a:r>
            <a:r>
              <a:rPr lang="en-US" dirty="0"/>
              <a:t>.  The terms of the trust may include an exculpation clause relieving the trustee of liability, however, that term will be unenforceable if (1) it relieves the trustee of liability for breach of trust committed in bad faith or with reckless indifference to the purpose of the trust or the interests of the beneficiaries, or (2) the clause was inserted as a result of an abuse by the trustee of a confidential relationship with the settlor.  C.R.S. §15-5-1008.  If the trustee drafts the exculpatory clause, or causes it to be drafted, it will be invalid unless the term is fair and its existence and contents were adequately communicated to the settlor.  This Section 1008 of the CUTC is a mandatory statutory provision that cannot be modified by the terms of the trust.  C.R.S. §15-5-105(1)(j).</a:t>
            </a:r>
          </a:p>
          <a:p>
            <a:endParaRPr lang="en-US" dirty="0"/>
          </a:p>
        </p:txBody>
      </p:sp>
    </p:spTree>
    <p:extLst>
      <p:ext uri="{BB962C8B-B14F-4D97-AF65-F5344CB8AC3E}">
        <p14:creationId xmlns:p14="http://schemas.microsoft.com/office/powerpoint/2010/main" val="238797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512807"/>
          </a:xfrm>
        </p:spPr>
        <p:txBody>
          <a:bodyPr>
            <a:normAutofit/>
          </a:bodyPr>
          <a:lstStyle/>
          <a:p>
            <a:r>
              <a:rPr lang="en-US" sz="3000" dirty="0" smtClean="0"/>
              <a:t>Application</a:t>
            </a:r>
            <a:endParaRPr lang="en-US" sz="3000" dirty="0"/>
          </a:p>
        </p:txBody>
      </p:sp>
      <p:sp>
        <p:nvSpPr>
          <p:cNvPr id="3" name="Subtitle 2"/>
          <p:cNvSpPr>
            <a:spLocks noGrp="1"/>
          </p:cNvSpPr>
          <p:nvPr>
            <p:ph type="subTitle" idx="1"/>
          </p:nvPr>
        </p:nvSpPr>
        <p:spPr>
          <a:xfrm>
            <a:off x="365760" y="1216928"/>
            <a:ext cx="11169748" cy="4930653"/>
          </a:xfrm>
        </p:spPr>
        <p:txBody>
          <a:bodyPr>
            <a:normAutofit fontScale="92500" lnSpcReduction="20000"/>
          </a:bodyPr>
          <a:lstStyle/>
          <a:p>
            <a:pPr algn="l"/>
            <a:endParaRPr lang="en-US" dirty="0" smtClean="0"/>
          </a:p>
          <a:p>
            <a:pPr algn="l"/>
            <a:r>
              <a:rPr lang="en-US" b="1" dirty="0" smtClean="0"/>
              <a:t>Effective January 1, 2019</a:t>
            </a:r>
            <a:r>
              <a:rPr lang="en-US" dirty="0" smtClean="0"/>
              <a:t>.</a:t>
            </a:r>
          </a:p>
          <a:p>
            <a:pPr algn="l"/>
            <a:endParaRPr lang="en-US" dirty="0" smtClean="0"/>
          </a:p>
          <a:p>
            <a:pPr algn="l"/>
            <a:r>
              <a:rPr lang="en-US" dirty="0" smtClean="0"/>
              <a:t>The </a:t>
            </a:r>
            <a:r>
              <a:rPr lang="en-US" dirty="0"/>
              <a:t>CUTC applies to all trusts, charitable and non-charitable, oral and </a:t>
            </a:r>
            <a:r>
              <a:rPr lang="en-US" dirty="0" smtClean="0"/>
              <a:t>written, </a:t>
            </a:r>
            <a:r>
              <a:rPr lang="en-US" i="1" dirty="0" smtClean="0"/>
              <a:t>created on or after </a:t>
            </a:r>
            <a:r>
              <a:rPr lang="en-US" dirty="0" smtClean="0"/>
              <a:t>the effective date.  It applies to all judicial proceedings concerning trusts commenced on or after the effective date.</a:t>
            </a:r>
          </a:p>
          <a:p>
            <a:pPr algn="l"/>
            <a:endParaRPr lang="en-US" dirty="0"/>
          </a:p>
          <a:p>
            <a:pPr algn="l"/>
            <a:r>
              <a:rPr lang="en-US" dirty="0" smtClean="0"/>
              <a:t>The CUTC does not apply to certain </a:t>
            </a:r>
            <a:r>
              <a:rPr lang="en-US" dirty="0"/>
              <a:t>trusts with unique </a:t>
            </a:r>
            <a:r>
              <a:rPr lang="en-US" dirty="0" smtClean="0"/>
              <a:t>purposes (business trusts, land trusts, voting trusts)</a:t>
            </a:r>
          </a:p>
          <a:p>
            <a:pPr algn="l"/>
            <a:endParaRPr lang="en-US" dirty="0"/>
          </a:p>
          <a:p>
            <a:pPr algn="l"/>
            <a:r>
              <a:rPr lang="en-US" dirty="0" smtClean="0"/>
              <a:t>The CUTC does not apply to trusts created prior to the effective date where application would be contrary to a clear indication of intent expressed in the terms of the instrument.</a:t>
            </a:r>
          </a:p>
          <a:p>
            <a:pPr algn="l"/>
            <a:endParaRPr lang="en-US" dirty="0" smtClean="0"/>
          </a:p>
          <a:p>
            <a:pPr algn="l"/>
            <a:r>
              <a:rPr lang="en-US" dirty="0" smtClean="0"/>
              <a:t>The CUTC does not apply to existing judicial proceedings in which application would prejudice the rights of the parties.</a:t>
            </a:r>
          </a:p>
          <a:p>
            <a:pPr algn="l"/>
            <a:endParaRPr lang="en-US" dirty="0"/>
          </a:p>
          <a:p>
            <a:pPr algn="l"/>
            <a:endParaRPr lang="en-US" dirty="0"/>
          </a:p>
        </p:txBody>
      </p:sp>
    </p:spTree>
    <p:extLst>
      <p:ext uri="{BB962C8B-B14F-4D97-AF65-F5344CB8AC3E}">
        <p14:creationId xmlns:p14="http://schemas.microsoft.com/office/powerpoint/2010/main" val="3119879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495554"/>
          </a:xfrm>
        </p:spPr>
        <p:txBody>
          <a:bodyPr>
            <a:normAutofit fontScale="90000"/>
          </a:bodyPr>
          <a:lstStyle/>
          <a:p>
            <a:r>
              <a:rPr lang="en-US" sz="3000" dirty="0" smtClean="0"/>
              <a:t>Definitions</a:t>
            </a:r>
            <a:endParaRPr lang="en-US" sz="3000" dirty="0"/>
          </a:p>
        </p:txBody>
      </p:sp>
      <p:sp>
        <p:nvSpPr>
          <p:cNvPr id="3" name="Subtitle 2"/>
          <p:cNvSpPr>
            <a:spLocks noGrp="1"/>
          </p:cNvSpPr>
          <p:nvPr>
            <p:ph type="subTitle" idx="1"/>
          </p:nvPr>
        </p:nvSpPr>
        <p:spPr>
          <a:xfrm>
            <a:off x="365760" y="1216928"/>
            <a:ext cx="11169748" cy="4930653"/>
          </a:xfrm>
        </p:spPr>
        <p:txBody>
          <a:bodyPr>
            <a:normAutofit fontScale="70000" lnSpcReduction="20000"/>
          </a:bodyPr>
          <a:lstStyle/>
          <a:p>
            <a:endParaRPr lang="en-US" dirty="0"/>
          </a:p>
          <a:p>
            <a:pPr lvl="0" algn="l"/>
            <a:r>
              <a:rPr lang="en-US" sz="2600" dirty="0"/>
              <a:t>“</a:t>
            </a:r>
            <a:r>
              <a:rPr lang="en-US" sz="2600" b="1" dirty="0"/>
              <a:t>Beneficiary</a:t>
            </a:r>
            <a:r>
              <a:rPr lang="en-US" sz="2600" dirty="0"/>
              <a:t>” includes a person who has a present or future interest in a trust, and a person (other than a trustee) who has a power of appointment over the property.  A “beneficiary” does </a:t>
            </a:r>
            <a:r>
              <a:rPr lang="en-US" sz="2600" u="sng" dirty="0"/>
              <a:t>not</a:t>
            </a:r>
            <a:r>
              <a:rPr lang="en-US" sz="2600" dirty="0"/>
              <a:t> include an appointee under a power of appointment unless or until the power is exercised and the trustee has knowledge of the exercise and identity of the appointee. C.R.S. §15-5-103(4)</a:t>
            </a:r>
          </a:p>
          <a:p>
            <a:pPr algn="l"/>
            <a:r>
              <a:rPr lang="en-US" dirty="0"/>
              <a:t> </a:t>
            </a:r>
          </a:p>
          <a:p>
            <a:pPr lvl="0" algn="l"/>
            <a:r>
              <a:rPr lang="en-US" sz="2600" dirty="0"/>
              <a:t>“</a:t>
            </a:r>
            <a:r>
              <a:rPr lang="en-US" sz="2600" b="1" dirty="0"/>
              <a:t>Interested </a:t>
            </a:r>
            <a:r>
              <a:rPr lang="en-US" sz="2600" b="1" dirty="0" smtClean="0"/>
              <a:t>Persons</a:t>
            </a:r>
            <a:r>
              <a:rPr lang="en-US" sz="2600" dirty="0" smtClean="0"/>
              <a:t>” are qualified </a:t>
            </a:r>
            <a:r>
              <a:rPr lang="en-US" sz="2600" dirty="0"/>
              <a:t>beneficiaries and other persons having a property right in or claim against a trust estate which may reasonably and materially be affected by a judicial proceeding under this Code.  It also includes fiduciaries and other persons having authority to act under the terms of the trust.”  C.R.S. §</a:t>
            </a:r>
            <a:r>
              <a:rPr lang="en-US" sz="2600" dirty="0" smtClean="0"/>
              <a:t>15-5-103(10).</a:t>
            </a:r>
            <a:endParaRPr lang="en-US" sz="2600" dirty="0"/>
          </a:p>
          <a:p>
            <a:pPr algn="l"/>
            <a:r>
              <a:rPr lang="en-US" dirty="0"/>
              <a:t> </a:t>
            </a:r>
          </a:p>
          <a:p>
            <a:pPr algn="l"/>
            <a:r>
              <a:rPr lang="en-US" sz="2600" dirty="0"/>
              <a:t>“</a:t>
            </a:r>
            <a:r>
              <a:rPr lang="en-US" sz="2600" b="1" dirty="0"/>
              <a:t>Qualified Beneficiary</a:t>
            </a:r>
            <a:r>
              <a:rPr lang="en-US" sz="2600" dirty="0"/>
              <a:t>” </a:t>
            </a:r>
            <a:r>
              <a:rPr lang="en-US" sz="2600" dirty="0" smtClean="0"/>
              <a:t>is </a:t>
            </a:r>
            <a:r>
              <a:rPr lang="en-US" sz="2600" dirty="0"/>
              <a:t>a beneficiary who, on the date of the beneficiary’s qualification is “a </a:t>
            </a:r>
            <a:r>
              <a:rPr lang="en-US" sz="2600" dirty="0" err="1"/>
              <a:t>distributee</a:t>
            </a:r>
            <a:r>
              <a:rPr lang="en-US" sz="2600" dirty="0"/>
              <a:t> or permissible </a:t>
            </a:r>
            <a:r>
              <a:rPr lang="en-US" sz="2600" dirty="0" err="1"/>
              <a:t>distributee</a:t>
            </a:r>
            <a:r>
              <a:rPr lang="en-US" sz="2600" dirty="0"/>
              <a:t> of trust income or principal” or “would be a </a:t>
            </a:r>
            <a:r>
              <a:rPr lang="en-US" sz="2600" dirty="0" err="1"/>
              <a:t>distributee</a:t>
            </a:r>
            <a:r>
              <a:rPr lang="en-US" sz="2600" dirty="0"/>
              <a:t> or permissible </a:t>
            </a:r>
            <a:r>
              <a:rPr lang="en-US" sz="2600" dirty="0" err="1"/>
              <a:t>distributee</a:t>
            </a:r>
            <a:r>
              <a:rPr lang="en-US" sz="2600" dirty="0"/>
              <a:t> of trust income or principal” if the interests of the current beneficiaries terminated on that date.  C.R.S. §</a:t>
            </a:r>
            <a:r>
              <a:rPr lang="en-US" sz="2600" dirty="0" smtClean="0"/>
              <a:t>15-5-103(15).  Others </a:t>
            </a:r>
            <a:r>
              <a:rPr lang="en-US" sz="2600" dirty="0"/>
              <a:t>such as “charities” and “beneficiaries” who notify the trustee </a:t>
            </a:r>
            <a:r>
              <a:rPr lang="en-US" sz="2600" dirty="0" smtClean="0"/>
              <a:t>also may </a:t>
            </a:r>
            <a:r>
              <a:rPr lang="en-US" sz="2600" dirty="0"/>
              <a:t>be treated as “qualified beneficiaries.” C.R.S. §</a:t>
            </a:r>
            <a:r>
              <a:rPr lang="en-US" sz="2600" dirty="0" smtClean="0"/>
              <a:t>15-5-110.</a:t>
            </a:r>
            <a:endParaRPr lang="en-US" sz="2600" dirty="0"/>
          </a:p>
          <a:p>
            <a:pPr algn="l"/>
            <a:r>
              <a:rPr lang="en-US" dirty="0"/>
              <a:t> </a:t>
            </a:r>
          </a:p>
          <a:p>
            <a:pPr lvl="0" algn="l"/>
            <a:r>
              <a:rPr lang="en-US" sz="2600" dirty="0"/>
              <a:t>“</a:t>
            </a:r>
            <a:r>
              <a:rPr lang="en-US" sz="2600" b="1" dirty="0"/>
              <a:t>Terms of a Trust</a:t>
            </a:r>
            <a:r>
              <a:rPr lang="en-US" sz="2600" dirty="0"/>
              <a:t>” </a:t>
            </a:r>
            <a:r>
              <a:rPr lang="en-US" sz="2600" dirty="0" smtClean="0"/>
              <a:t>the </a:t>
            </a:r>
            <a:r>
              <a:rPr lang="en-US" sz="2600" dirty="0"/>
              <a:t>manifestation of the settlor’s intent regarding a trust’s provisions, as expressed in the trust instrument, or as may </a:t>
            </a:r>
            <a:r>
              <a:rPr lang="en-US" sz="2600" dirty="0" smtClean="0"/>
              <a:t>be established by other evidence in a judicial proceeding, or in a </a:t>
            </a:r>
            <a:r>
              <a:rPr lang="en-US" sz="2600" dirty="0" err="1" smtClean="0"/>
              <a:t>nonjudicial</a:t>
            </a:r>
            <a:r>
              <a:rPr lang="en-US" sz="2600" dirty="0" smtClean="0"/>
              <a:t> settlement agreement pursuant to Section 15-5-111, or by alternative dispute resolution pursuant to Section </a:t>
            </a:r>
            <a:r>
              <a:rPr lang="en-US" dirty="0"/>
              <a:t> </a:t>
            </a:r>
            <a:r>
              <a:rPr lang="en-US" dirty="0" smtClean="0"/>
              <a:t>15-5-113.</a:t>
            </a:r>
            <a:endParaRPr lang="en-US" dirty="0"/>
          </a:p>
          <a:p>
            <a:pPr algn="l"/>
            <a:endParaRPr lang="en-US" dirty="0"/>
          </a:p>
        </p:txBody>
      </p:sp>
    </p:spTree>
    <p:extLst>
      <p:ext uri="{BB962C8B-B14F-4D97-AF65-F5344CB8AC3E}">
        <p14:creationId xmlns:p14="http://schemas.microsoft.com/office/powerpoint/2010/main" val="1105024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547312"/>
          </a:xfrm>
        </p:spPr>
        <p:txBody>
          <a:bodyPr>
            <a:normAutofit/>
          </a:bodyPr>
          <a:lstStyle/>
          <a:p>
            <a:r>
              <a:rPr lang="en-US" sz="3000" dirty="0" smtClean="0"/>
              <a:t>Mandatory Provisions</a:t>
            </a:r>
            <a:endParaRPr lang="en-US" sz="3000" dirty="0"/>
          </a:p>
        </p:txBody>
      </p:sp>
      <p:sp>
        <p:nvSpPr>
          <p:cNvPr id="3" name="Subtitle 2"/>
          <p:cNvSpPr>
            <a:spLocks noGrp="1"/>
          </p:cNvSpPr>
          <p:nvPr>
            <p:ph type="subTitle" idx="1"/>
          </p:nvPr>
        </p:nvSpPr>
        <p:spPr>
          <a:xfrm>
            <a:off x="365760" y="1216928"/>
            <a:ext cx="11169748" cy="5197940"/>
          </a:xfrm>
        </p:spPr>
        <p:txBody>
          <a:bodyPr>
            <a:normAutofit fontScale="62500" lnSpcReduction="20000"/>
          </a:bodyPr>
          <a:lstStyle/>
          <a:p>
            <a:pPr marL="342900" lvl="0" indent="-342900" algn="l">
              <a:buFont typeface="Arial" panose="020B0604020202020204" pitchFamily="34" charset="0"/>
              <a:buChar char="•"/>
            </a:pPr>
            <a:r>
              <a:rPr lang="en-US" sz="3200" b="1" dirty="0"/>
              <a:t>Minimum requirements for creating a trust. </a:t>
            </a:r>
            <a:r>
              <a:rPr lang="en-US" sz="3200" dirty="0" smtClean="0"/>
              <a:t>A </a:t>
            </a:r>
            <a:r>
              <a:rPr lang="en-US" sz="3200" dirty="0"/>
              <a:t>trust is only created if (1) a settlor with capacity indicates intention to create a trust, or a statute, </a:t>
            </a:r>
            <a:r>
              <a:rPr lang="en-US" sz="3200" dirty="0" smtClean="0"/>
              <a:t>judgement </a:t>
            </a:r>
            <a:r>
              <a:rPr lang="en-US" sz="3200" dirty="0"/>
              <a:t>or decree authorizes the creation of a trust, (2) the trust has a definite beneficiary, (3) the trustee has duties to perform, and (4) the same person is not sole trustee and beneficiary</a:t>
            </a:r>
            <a:r>
              <a:rPr lang="en-US" sz="3200" dirty="0" smtClean="0"/>
              <a:t>.</a:t>
            </a:r>
          </a:p>
          <a:p>
            <a:pPr lvl="0" algn="l"/>
            <a:r>
              <a:rPr lang="en-US" sz="3200" dirty="0" smtClean="0"/>
              <a:t>  </a:t>
            </a:r>
            <a:endParaRPr lang="en-US" sz="3200" dirty="0"/>
          </a:p>
          <a:p>
            <a:pPr marL="342900" lvl="0" indent="-342900" algn="l">
              <a:buFont typeface="Arial" panose="020B0604020202020204" pitchFamily="34" charset="0"/>
              <a:buChar char="•"/>
            </a:pPr>
            <a:r>
              <a:rPr lang="en-US" sz="3200" b="1" dirty="0"/>
              <a:t>The duty of the trustee to act in good faith and in accordance with the terms and purposes of the trust and the interests of the beneficiaries</a:t>
            </a:r>
            <a:r>
              <a:rPr lang="en-US" sz="3200" dirty="0"/>
              <a:t>.  </a:t>
            </a:r>
            <a:r>
              <a:rPr lang="en-US" sz="3200" dirty="0" smtClean="0"/>
              <a:t>The trustee’s duties are substantially set forth in Part 8 of the CUTC.  </a:t>
            </a:r>
            <a:endParaRPr lang="en-US" sz="3200" dirty="0"/>
          </a:p>
          <a:p>
            <a:pPr marL="342900" lvl="0" indent="-342900" algn="l">
              <a:buFont typeface="Arial" panose="020B0604020202020204" pitchFamily="34" charset="0"/>
              <a:buChar char="•"/>
            </a:pPr>
            <a:endParaRPr lang="en-US" sz="3200" u="sng" dirty="0" smtClean="0"/>
          </a:p>
          <a:p>
            <a:pPr marL="342900" lvl="0" indent="-342900" algn="l">
              <a:buFont typeface="Arial" panose="020B0604020202020204" pitchFamily="34" charset="0"/>
              <a:buChar char="•"/>
            </a:pPr>
            <a:r>
              <a:rPr lang="en-US" sz="3200" b="1" dirty="0" smtClean="0"/>
              <a:t>The </a:t>
            </a:r>
            <a:r>
              <a:rPr lang="en-US" sz="3200" b="1" dirty="0"/>
              <a:t>requirement that a trust and its terms be for the benefit of its beneficiaries and that the trust have a purpose that is lawful, not contrary to public policy and possible to achieve</a:t>
            </a:r>
            <a:r>
              <a:rPr lang="en-US" sz="3200" dirty="0"/>
              <a:t>. </a:t>
            </a:r>
            <a:r>
              <a:rPr lang="en-US" sz="3200" dirty="0" smtClean="0"/>
              <a:t> </a:t>
            </a:r>
            <a:r>
              <a:rPr lang="en-US" sz="3200" i="1" dirty="0" smtClean="0"/>
              <a:t>See</a:t>
            </a:r>
            <a:r>
              <a:rPr lang="en-US" sz="3200" dirty="0" smtClean="0"/>
              <a:t> C.R.S. §15-5-404 (Trust Purposes).</a:t>
            </a:r>
          </a:p>
          <a:p>
            <a:pPr algn="l"/>
            <a:r>
              <a:rPr lang="en-US" sz="3200" dirty="0" smtClean="0"/>
              <a:t> </a:t>
            </a:r>
          </a:p>
          <a:p>
            <a:pPr marL="342900" lvl="0" indent="-342900" algn="l">
              <a:buFont typeface="Arial" panose="020B0604020202020204" pitchFamily="34" charset="0"/>
              <a:buChar char="•"/>
            </a:pPr>
            <a:r>
              <a:rPr lang="en-US" sz="3200" b="1" dirty="0" smtClean="0"/>
              <a:t>The </a:t>
            </a:r>
            <a:r>
              <a:rPr lang="en-US" sz="3200" b="1" dirty="0"/>
              <a:t>power of the court to modify or terminate a trust under Sections 15-5-410 to 15-5-416</a:t>
            </a:r>
            <a:r>
              <a:rPr lang="en-US" sz="3200" dirty="0"/>
              <a:t>.  </a:t>
            </a:r>
            <a:endParaRPr lang="en-US" sz="3200" dirty="0" smtClean="0"/>
          </a:p>
          <a:p>
            <a:pPr lvl="0" algn="l"/>
            <a:endParaRPr lang="en-US" sz="3200" dirty="0"/>
          </a:p>
          <a:p>
            <a:pPr marL="342900" lvl="0" indent="-342900" algn="l">
              <a:buFont typeface="Arial" panose="020B0604020202020204" pitchFamily="34" charset="0"/>
              <a:buChar char="•"/>
            </a:pPr>
            <a:r>
              <a:rPr lang="en-US" sz="3200" b="1" dirty="0"/>
              <a:t>The power of the court under Section 15-5-702 to require, dispense with, modify, or terminate a bond</a:t>
            </a:r>
            <a:r>
              <a:rPr lang="en-US" sz="3200" dirty="0"/>
              <a:t>.  Section 702 of the CUTC generally requires a trustee to give bond only if the court finds that a bond is necessary to protect the interests of the beneficiaries.  </a:t>
            </a:r>
            <a:endParaRPr lang="en-US" sz="3200" dirty="0" smtClean="0"/>
          </a:p>
          <a:p>
            <a:pPr lvl="0" algn="l"/>
            <a:endParaRPr lang="en-US" sz="2900" dirty="0" smtClean="0"/>
          </a:p>
          <a:p>
            <a:pPr marL="342900" lvl="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267829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495554"/>
          </a:xfrm>
        </p:spPr>
        <p:txBody>
          <a:bodyPr>
            <a:normAutofit fontScale="90000"/>
          </a:bodyPr>
          <a:lstStyle/>
          <a:p>
            <a:r>
              <a:rPr lang="en-US" sz="3000" dirty="0" smtClean="0"/>
              <a:t>Mandatory Provisions</a:t>
            </a:r>
            <a:endParaRPr lang="en-US" sz="3000" dirty="0"/>
          </a:p>
        </p:txBody>
      </p:sp>
      <p:sp>
        <p:nvSpPr>
          <p:cNvPr id="3" name="Subtitle 2"/>
          <p:cNvSpPr>
            <a:spLocks noGrp="1"/>
          </p:cNvSpPr>
          <p:nvPr>
            <p:ph type="subTitle" idx="1"/>
          </p:nvPr>
        </p:nvSpPr>
        <p:spPr>
          <a:xfrm>
            <a:off x="365760" y="1216928"/>
            <a:ext cx="11169748" cy="5183871"/>
          </a:xfrm>
        </p:spPr>
        <p:txBody>
          <a:bodyPr>
            <a:normAutofit fontScale="92500" lnSpcReduction="10000"/>
          </a:bodyPr>
          <a:lstStyle/>
          <a:p>
            <a:pPr marL="342900" indent="-342900" algn="l">
              <a:buFont typeface="Arial" panose="020B0604020202020204" pitchFamily="34" charset="0"/>
              <a:buChar char="•"/>
            </a:pPr>
            <a:r>
              <a:rPr lang="en-US" b="1" dirty="0"/>
              <a:t>The power of the court under Section 15-5-708(2) to adjust a trustee’s compensation specified in the terms of the trust that is unreasonably low or high. </a:t>
            </a:r>
            <a:r>
              <a:rPr lang="en-US" dirty="0" smtClean="0"/>
              <a:t>Reasonableness </a:t>
            </a:r>
            <a:r>
              <a:rPr lang="en-US" dirty="0"/>
              <a:t>of a trustee’s compensation as set forth in a trust agreement, can be raised or lowered by the court.  The court’s determination </a:t>
            </a:r>
            <a:r>
              <a:rPr lang="en-US" dirty="0" smtClean="0"/>
              <a:t>will be governed by </a:t>
            </a:r>
            <a:r>
              <a:rPr lang="en-US" dirty="0"/>
              <a:t>the current cost and compensation act, C.R.S. §15-10-601, </a:t>
            </a:r>
            <a:r>
              <a:rPr lang="en-US" i="1" dirty="0"/>
              <a:t>et seq.</a:t>
            </a:r>
            <a:r>
              <a:rPr lang="en-US" dirty="0"/>
              <a:t>, </a:t>
            </a:r>
            <a:r>
              <a:rPr lang="en-US" dirty="0" smtClean="0"/>
              <a:t>taking </a:t>
            </a:r>
            <a:r>
              <a:rPr lang="en-US" dirty="0"/>
              <a:t>into consideration whether the current duties of the trustee are substantially different from those originally contemplated in the trust agreement. </a:t>
            </a:r>
          </a:p>
          <a:p>
            <a:pPr marL="342900" lvl="0" indent="-342900" algn="l">
              <a:buFont typeface="Arial" panose="020B0604020202020204" pitchFamily="34" charset="0"/>
              <a:buChar char="•"/>
            </a:pPr>
            <a:endParaRPr lang="en-US" b="1" dirty="0" smtClean="0"/>
          </a:p>
          <a:p>
            <a:pPr marL="342900" lvl="0" indent="-342900" algn="l">
              <a:buFont typeface="Arial" panose="020B0604020202020204" pitchFamily="34" charset="0"/>
              <a:buChar char="•"/>
            </a:pPr>
            <a:r>
              <a:rPr lang="en-US" b="1" dirty="0" smtClean="0"/>
              <a:t>The duty under Section 15-5-813(2)(b) and (2)(c) to provide </a:t>
            </a:r>
            <a:r>
              <a:rPr lang="en-US" b="1" u="sng" dirty="0" smtClean="0"/>
              <a:t>notice of the existence of an irrevocable trust</a:t>
            </a:r>
            <a:r>
              <a:rPr lang="en-US" b="1" dirty="0" smtClean="0"/>
              <a:t>, of </a:t>
            </a:r>
            <a:r>
              <a:rPr lang="en-US" b="1" u="sng" dirty="0" smtClean="0"/>
              <a:t>the identity of the trustee</a:t>
            </a:r>
            <a:r>
              <a:rPr lang="en-US" b="1" dirty="0" smtClean="0"/>
              <a:t>, and of </a:t>
            </a:r>
            <a:r>
              <a:rPr lang="en-US" b="1" u="sng" dirty="0" smtClean="0"/>
              <a:t>the right to request trustee’s report</a:t>
            </a:r>
            <a:r>
              <a:rPr lang="en-US" b="1" dirty="0" smtClean="0"/>
              <a:t>s to current </a:t>
            </a:r>
            <a:r>
              <a:rPr lang="en-US" b="1" dirty="0" err="1" smtClean="0"/>
              <a:t>distributees</a:t>
            </a:r>
            <a:r>
              <a:rPr lang="en-US" b="1" dirty="0" smtClean="0"/>
              <a:t> or permissible </a:t>
            </a:r>
            <a:r>
              <a:rPr lang="en-US" b="1" dirty="0" err="1" smtClean="0"/>
              <a:t>distributees</a:t>
            </a:r>
            <a:r>
              <a:rPr lang="en-US" b="1" dirty="0" smtClean="0"/>
              <a:t> of such trust at any age, or to other qualified beneficiaries of such trust who have attained twenty-five years of age. </a:t>
            </a:r>
            <a:r>
              <a:rPr lang="en-US" dirty="0" smtClean="0"/>
              <a:t> </a:t>
            </a:r>
          </a:p>
          <a:p>
            <a:pPr marL="342900" indent="-342900" algn="l">
              <a:buFont typeface="Arial" panose="020B0604020202020204" pitchFamily="34" charset="0"/>
              <a:buChar char="•"/>
            </a:pPr>
            <a:endParaRPr lang="en-US" dirty="0" smtClean="0"/>
          </a:p>
          <a:p>
            <a:pPr marL="342900" lvl="0" indent="-342900" algn="l">
              <a:buFont typeface="Arial" panose="020B0604020202020204" pitchFamily="34" charset="0"/>
              <a:buChar char="•"/>
            </a:pPr>
            <a:r>
              <a:rPr lang="en-US" b="1" dirty="0" smtClean="0"/>
              <a:t>The </a:t>
            </a:r>
            <a:r>
              <a:rPr lang="en-US" b="1" dirty="0"/>
              <a:t>duty under Section 15-5-813(1) to respond to the request of a qualified beneficiary of an irrevocable trust for trustee’s reports and other information reasonably related to the administration of a trust.</a:t>
            </a:r>
            <a:r>
              <a:rPr lang="en-US" sz="2900" dirty="0"/>
              <a:t>  </a:t>
            </a:r>
            <a:endParaRPr lang="en-US" sz="2900" dirty="0" smtClean="0"/>
          </a:p>
          <a:p>
            <a:pPr lvl="0" algn="l"/>
            <a:endParaRPr lang="en-US" dirty="0" smtClean="0"/>
          </a:p>
        </p:txBody>
      </p:sp>
    </p:spTree>
    <p:extLst>
      <p:ext uri="{BB962C8B-B14F-4D97-AF65-F5344CB8AC3E}">
        <p14:creationId xmlns:p14="http://schemas.microsoft.com/office/powerpoint/2010/main" val="27742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099"/>
            <a:ext cx="9144000" cy="547312"/>
          </a:xfrm>
        </p:spPr>
        <p:txBody>
          <a:bodyPr>
            <a:normAutofit/>
          </a:bodyPr>
          <a:lstStyle/>
          <a:p>
            <a:r>
              <a:rPr lang="en-US" sz="3000" dirty="0" smtClean="0"/>
              <a:t>Mandatory Provisions</a:t>
            </a:r>
            <a:endParaRPr lang="en-US" sz="3000" dirty="0"/>
          </a:p>
        </p:txBody>
      </p:sp>
      <p:sp>
        <p:nvSpPr>
          <p:cNvPr id="3" name="Subtitle 2"/>
          <p:cNvSpPr>
            <a:spLocks noGrp="1"/>
          </p:cNvSpPr>
          <p:nvPr>
            <p:ph type="subTitle" idx="1"/>
          </p:nvPr>
        </p:nvSpPr>
        <p:spPr>
          <a:xfrm>
            <a:off x="365760" y="1216928"/>
            <a:ext cx="11169748" cy="5366752"/>
          </a:xfrm>
        </p:spPr>
        <p:txBody>
          <a:bodyPr>
            <a:normAutofit fontScale="77500" lnSpcReduction="20000"/>
          </a:bodyPr>
          <a:lstStyle/>
          <a:p>
            <a:pPr marL="342900" lvl="0" indent="-342900" algn="l">
              <a:buFont typeface="Arial" panose="020B0604020202020204" pitchFamily="34" charset="0"/>
              <a:buChar char="•"/>
            </a:pPr>
            <a:r>
              <a:rPr lang="en-US" b="1" dirty="0" smtClean="0"/>
              <a:t>The effect of an exculpatory term under Section 15-5-1008. </a:t>
            </a:r>
            <a:r>
              <a:rPr lang="en-US" dirty="0" smtClean="0"/>
              <a:t>An exculpatory term of a trust will be unenforceable if it (a) relieves the trustee of liability for breach of trust committed in bad faith or with reckless indifference to the purposes of the trust or the interests of the beneficiaries, or (b) was inserted as a result of an abuse by the trustee of a fiduciary or confidential relationship to the settlor.  </a:t>
            </a:r>
          </a:p>
          <a:p>
            <a:pPr lvl="0" algn="l"/>
            <a:endParaRPr lang="en-US" dirty="0" smtClean="0"/>
          </a:p>
          <a:p>
            <a:pPr marL="342900" indent="-342900" algn="l">
              <a:buFont typeface="Arial" panose="020B0604020202020204" pitchFamily="34" charset="0"/>
              <a:buChar char="•"/>
            </a:pPr>
            <a:r>
              <a:rPr lang="en-US" b="1" dirty="0" smtClean="0"/>
              <a:t>The rights under Sections 15-5-1010 to 15-5-1013 of a person other than a trustee or beneficiary.</a:t>
            </a:r>
            <a:r>
              <a:rPr lang="en-US" dirty="0" smtClean="0"/>
              <a:t>  These Sections of the CUTC generally address whether and to what extent a trustee is liable (personally or in a fiduciary capacity) to third parties.  </a:t>
            </a:r>
          </a:p>
          <a:p>
            <a:pPr algn="l"/>
            <a:endParaRPr lang="en-US" dirty="0" smtClean="0"/>
          </a:p>
          <a:p>
            <a:pPr marL="342900" lvl="0" indent="-342900" algn="l">
              <a:buFont typeface="Arial" panose="020B0604020202020204" pitchFamily="34" charset="0"/>
              <a:buChar char="•"/>
            </a:pPr>
            <a:r>
              <a:rPr lang="en-US" b="1" dirty="0" smtClean="0"/>
              <a:t>Periods of limitation for commencing a judicial proceeding</a:t>
            </a:r>
            <a:r>
              <a:rPr lang="en-US" dirty="0" smtClean="0"/>
              <a:t>.  A settlor cannot alter statutes of limitations applicable to trusts such as those found in C.R.S. §15-5-603 (period of limitation for contesting the validity of a revocable trust – formerly C.R.S.  §15-16-704) and C.R.S. §15-5-1005 (limitation of action against a trustee).</a:t>
            </a:r>
          </a:p>
          <a:p>
            <a:pPr lvl="0" algn="l"/>
            <a:endParaRPr lang="en-US" dirty="0" smtClean="0"/>
          </a:p>
          <a:p>
            <a:pPr marL="342900" lvl="0" indent="-342900" algn="l">
              <a:buFont typeface="Arial" panose="020B0604020202020204" pitchFamily="34" charset="0"/>
              <a:buChar char="•"/>
            </a:pPr>
            <a:r>
              <a:rPr lang="en-US" b="1" dirty="0" smtClean="0"/>
              <a:t>Consistent with the terms of the trust and the provisions of this Code, the power of the court to take such action and exercise such jurisdiction not inconsistent with settlor’s intent, as may be necessary in the interests of justice.</a:t>
            </a:r>
            <a:r>
              <a:rPr lang="en-US" dirty="0" smtClean="0"/>
              <a:t>  </a:t>
            </a:r>
          </a:p>
          <a:p>
            <a:pPr lvl="0" algn="l"/>
            <a:endParaRPr lang="en-US" dirty="0" smtClean="0"/>
          </a:p>
          <a:p>
            <a:pPr marL="342900" lvl="0" indent="-342900" algn="l">
              <a:buFont typeface="Arial" panose="020B0604020202020204" pitchFamily="34" charset="0"/>
              <a:buChar char="•"/>
            </a:pPr>
            <a:r>
              <a:rPr lang="en-US" b="1" dirty="0" smtClean="0"/>
              <a:t>The subject matter jurisdiction of the court and venue for commencing a proceeding as provided in Sections 15-5-203 and 15-5-204.</a:t>
            </a:r>
            <a:endParaRPr lang="en-US" dirty="0"/>
          </a:p>
        </p:txBody>
      </p:sp>
    </p:spTree>
    <p:extLst>
      <p:ext uri="{BB962C8B-B14F-4D97-AF65-F5344CB8AC3E}">
        <p14:creationId xmlns:p14="http://schemas.microsoft.com/office/powerpoint/2010/main" val="3305976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9056"/>
          </a:xfrm>
        </p:spPr>
        <p:txBody>
          <a:bodyPr>
            <a:normAutofit/>
          </a:bodyPr>
          <a:lstStyle/>
          <a:p>
            <a:pPr algn="ctr"/>
            <a:r>
              <a:rPr lang="en-US" sz="3000" dirty="0" smtClean="0"/>
              <a:t>Governing Law and Place of Administration</a:t>
            </a:r>
            <a:endParaRPr lang="en-US" sz="3000" dirty="0"/>
          </a:p>
        </p:txBody>
      </p:sp>
      <p:sp>
        <p:nvSpPr>
          <p:cNvPr id="3" name="Content Placeholder 2"/>
          <p:cNvSpPr>
            <a:spLocks noGrp="1"/>
          </p:cNvSpPr>
          <p:nvPr>
            <p:ph idx="1"/>
          </p:nvPr>
        </p:nvSpPr>
        <p:spPr>
          <a:xfrm>
            <a:off x="838200" y="1533378"/>
            <a:ext cx="10515600" cy="4643585"/>
          </a:xfrm>
        </p:spPr>
        <p:txBody>
          <a:bodyPr>
            <a:normAutofit fontScale="62500" lnSpcReduction="20000"/>
          </a:bodyPr>
          <a:lstStyle/>
          <a:p>
            <a:pPr marL="0" lvl="0" indent="0">
              <a:buNone/>
            </a:pPr>
            <a:r>
              <a:rPr lang="en-US" b="1" u="sng" dirty="0" smtClean="0"/>
              <a:t>Governing law</a:t>
            </a:r>
          </a:p>
          <a:p>
            <a:pPr marL="0" lvl="0" indent="0">
              <a:buNone/>
            </a:pPr>
            <a:r>
              <a:rPr lang="en-US" dirty="0" smtClean="0"/>
              <a:t>Section </a:t>
            </a:r>
            <a:r>
              <a:rPr lang="en-US" dirty="0"/>
              <a:t>107 of the CUTC allows the settlor the ability to designate the law that applies to the terms of the trust, unless designating the law of that jurisdiction is contrary to a strong public policy of the jurisdiction having the most significant relationship to the matter at issue.  The jurisdiction selected need not have any other connection to the </a:t>
            </a:r>
            <a:r>
              <a:rPr lang="en-US" dirty="0" smtClean="0"/>
              <a:t>trust.  However, public policies in other states may invalidate the settlor’s choice of law. </a:t>
            </a:r>
          </a:p>
          <a:p>
            <a:pPr marL="0" lvl="0" indent="0">
              <a:buNone/>
            </a:pPr>
            <a:r>
              <a:rPr lang="en-US" dirty="0" smtClean="0"/>
              <a:t>If </a:t>
            </a:r>
            <a:r>
              <a:rPr lang="en-US" dirty="0"/>
              <a:t>the settlor does not select a governing law, then the law of the jurisdiction with the most significant relationship to the matter at issue will apply.  C.R.S. §15-5-107(1)(b</a:t>
            </a:r>
            <a:r>
              <a:rPr lang="en-US" dirty="0" smtClean="0"/>
              <a:t>).</a:t>
            </a:r>
            <a:endParaRPr lang="en-US" dirty="0"/>
          </a:p>
          <a:p>
            <a:pPr marL="0" lvl="0" indent="0">
              <a:buNone/>
            </a:pPr>
            <a:endParaRPr lang="en-US" u="sng" dirty="0" smtClean="0"/>
          </a:p>
          <a:p>
            <a:pPr marL="0" lvl="0" indent="0">
              <a:buNone/>
            </a:pPr>
            <a:r>
              <a:rPr lang="en-US" b="1" u="sng" dirty="0" smtClean="0"/>
              <a:t>Principal </a:t>
            </a:r>
            <a:r>
              <a:rPr lang="en-US" b="1" u="sng" dirty="0"/>
              <a:t>Place of Administration</a:t>
            </a:r>
            <a:r>
              <a:rPr lang="en-US" b="1" dirty="0" smtClean="0"/>
              <a:t>.</a:t>
            </a:r>
            <a:r>
              <a:rPr lang="en-US" dirty="0"/>
              <a:t> </a:t>
            </a:r>
          </a:p>
          <a:p>
            <a:pPr marL="0" lvl="0" indent="0">
              <a:buNone/>
            </a:pPr>
            <a:r>
              <a:rPr lang="en-US" dirty="0"/>
              <a:t>Similar to Section 107, under C.R.S. §15-5-108, the settlor can choose the principal place of administration, but only if the trustee’s principal place of business is located in or the trustee is a resident of that jurisdiction, or the administration occurs in the jurisdiction.</a:t>
            </a:r>
          </a:p>
          <a:p>
            <a:pPr marL="0" indent="0">
              <a:buNone/>
            </a:pPr>
            <a:r>
              <a:rPr lang="en-US" dirty="0"/>
              <a:t> </a:t>
            </a:r>
          </a:p>
          <a:p>
            <a:pPr marL="0" indent="0">
              <a:buNone/>
            </a:pPr>
            <a:r>
              <a:rPr lang="en-US" dirty="0" smtClean="0"/>
              <a:t>Section 108 </a:t>
            </a:r>
            <a:r>
              <a:rPr lang="en-US" dirty="0"/>
              <a:t>of the CUTC also provides a process for the trustee to use when changing the place of administration.  The trustee must provide 60-day notice of the transfer of the place of administration to qualified beneficiaries.  If a qualified beneficiary objects, then the transfer is suspended, until the matter is resolved – such as by a </a:t>
            </a:r>
            <a:r>
              <a:rPr lang="en-US" dirty="0" err="1"/>
              <a:t>nonjudicial</a:t>
            </a:r>
            <a:r>
              <a:rPr lang="en-US" dirty="0"/>
              <a:t> settlement agreement or obtaining court approval. </a:t>
            </a:r>
          </a:p>
        </p:txBody>
      </p:sp>
    </p:spTree>
    <p:extLst>
      <p:ext uri="{BB962C8B-B14F-4D97-AF65-F5344CB8AC3E}">
        <p14:creationId xmlns:p14="http://schemas.microsoft.com/office/powerpoint/2010/main" val="1369162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3889</Words>
  <Application>Microsoft Office PowerPoint</Application>
  <PresentationFormat>Widescreen</PresentationFormat>
  <Paragraphs>214</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Colorado Uniform  Trust Code</vt:lpstr>
      <vt:lpstr>History</vt:lpstr>
      <vt:lpstr>Where to Find It</vt:lpstr>
      <vt:lpstr>Application</vt:lpstr>
      <vt:lpstr>Definitions</vt:lpstr>
      <vt:lpstr>Mandatory Provisions</vt:lpstr>
      <vt:lpstr>Mandatory Provisions</vt:lpstr>
      <vt:lpstr>Mandatory Provisions</vt:lpstr>
      <vt:lpstr>Governing Law and Place of Administration</vt:lpstr>
      <vt:lpstr>Alternative Dispute Resolution and  Nonjudicial Settlement Agreements</vt:lpstr>
      <vt:lpstr>Coordination with Other Statutes</vt:lpstr>
      <vt:lpstr>Trust Registration</vt:lpstr>
      <vt:lpstr>Judicially Approved Settlement Agreements</vt:lpstr>
      <vt:lpstr>Notice Under the CUTC</vt:lpstr>
      <vt:lpstr>Representation</vt:lpstr>
      <vt:lpstr>Validity of a Trust</vt:lpstr>
      <vt:lpstr>Pet Trusts and Other Noncharitable Trusts</vt:lpstr>
      <vt:lpstr>Modification or Termination of  an Irrevocable Trust</vt:lpstr>
      <vt:lpstr>Unanticipated Circumstances</vt:lpstr>
      <vt:lpstr>Cy Pres</vt:lpstr>
      <vt:lpstr>Uneconomic Trusts, Correction of Mistakes, Modification to Achieve Tax Objectives</vt:lpstr>
      <vt:lpstr>Office of Trustee</vt:lpstr>
      <vt:lpstr>Removal of a Trustee</vt:lpstr>
      <vt:lpstr>Co-Trustees</vt:lpstr>
      <vt:lpstr>Duties and Powers of a Trustee</vt:lpstr>
      <vt:lpstr>Duty to Inform and Report- mandatory</vt:lpstr>
      <vt:lpstr>Default duties to inform and report</vt:lpstr>
      <vt:lpstr>Powers</vt:lpstr>
      <vt:lpstr>Statutes of Limitation</vt:lpstr>
      <vt:lpstr>Trustee Defenses and Exculpation Clauses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Uniform  Trust Code</dc:title>
  <dc:creator>Connie Eyster</dc:creator>
  <cp:lastModifiedBy>Connie T. Eyster</cp:lastModifiedBy>
  <cp:revision>32</cp:revision>
  <dcterms:created xsi:type="dcterms:W3CDTF">2018-12-27T18:59:14Z</dcterms:created>
  <dcterms:modified xsi:type="dcterms:W3CDTF">2019-01-31T19:53:27Z</dcterms:modified>
</cp:coreProperties>
</file>